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7" r:id="rId2"/>
    <p:sldId id="278" r:id="rId3"/>
    <p:sldId id="279" r:id="rId4"/>
    <p:sldId id="289" r:id="rId5"/>
    <p:sldId id="280" r:id="rId6"/>
    <p:sldId id="282" r:id="rId7"/>
    <p:sldId id="285" r:id="rId8"/>
    <p:sldId id="283" r:id="rId9"/>
    <p:sldId id="286" r:id="rId10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xmlns="" userId="User" providerId="None"/>
      </p:ext>
    </p:extLst>
  </p:cmAuthor>
  <p:cmAuthor id="2" name="Гармаш Олена Олександрівна" initials="ГОО" lastIdx="1" clrIdx="1">
    <p:extLst>
      <p:ext uri="{19B8F6BF-5375-455C-9EA6-DF929625EA0E}">
        <p15:presenceInfo xmlns:p15="http://schemas.microsoft.com/office/powerpoint/2012/main" xmlns="" userId="Гармаш Олена Олександрі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E48F"/>
    <a:srgbClr val="FFDD71"/>
    <a:srgbClr val="FFCF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9-10-18T12:06:43.159" idx="1">
    <p:pos x="7680" y="0"/>
    <p:text/>
    <p:extLst>
      <p:ext uri="{C676402C-5697-4E1C-873F-D02D1690AC5C}">
        <p15:threadingInfo xmlns:p15="http://schemas.microsoft.com/office/powerpoint/2012/main" xmlns="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3BF27-D3DA-4A6B-ABB6-631848F81F54}" type="datetimeFigureOut">
              <a:rPr lang="ru-RU" smtClean="0"/>
              <a:pPr/>
              <a:t>18.11.2019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7515E-1BD5-41CC-833E-6701BFEAA7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003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47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3636e214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3636e214d_0_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470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636e21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636e214d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11561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636e21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636e214d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65029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636e21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636e214d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2093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636e21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636e214d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41419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636e21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636e214d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53123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636e21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636e214d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4366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3636e21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3636e214d_0_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9090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9D64-DB3B-45CC-BC99-C854BA4D1729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9ACC-2641-4D8E-A434-1AD44EB9FD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1131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9D64-DB3B-45CC-BC99-C854BA4D1729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9ACC-2641-4D8E-A434-1AD44EB9FD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969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9D64-DB3B-45CC-BC99-C854BA4D1729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9ACC-2641-4D8E-A434-1AD44EB9FD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3802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uk" smtClean="0"/>
              <a:pPr/>
              <a:t>‹#›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xmlns="" val="3401852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9D64-DB3B-45CC-BC99-C854BA4D1729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9ACC-2641-4D8E-A434-1AD44EB9FD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6218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9D64-DB3B-45CC-BC99-C854BA4D1729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9ACC-2641-4D8E-A434-1AD44EB9FD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9689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9D64-DB3B-45CC-BC99-C854BA4D1729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9ACC-2641-4D8E-A434-1AD44EB9FD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26861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9D64-DB3B-45CC-BC99-C854BA4D1729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9ACC-2641-4D8E-A434-1AD44EB9FD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9457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9D64-DB3B-45CC-BC99-C854BA4D1729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9ACC-2641-4D8E-A434-1AD44EB9FD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0588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9D64-DB3B-45CC-BC99-C854BA4D1729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9ACC-2641-4D8E-A434-1AD44EB9FD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61569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9D64-DB3B-45CC-BC99-C854BA4D1729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9ACC-2641-4D8E-A434-1AD44EB9FD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912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F9D64-DB3B-45CC-BC99-C854BA4D1729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F9ACC-2641-4D8E-A434-1AD44EB9FD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42706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F9D64-DB3B-45CC-BC99-C854BA4D1729}" type="datetimeFigureOut">
              <a:rPr lang="ru-RU" smtClean="0"/>
              <a:pPr/>
              <a:t>18.11.2019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F9ACC-2641-4D8E-A434-1AD44EB9FDD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837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zakon.rada.gov.ua/laws/show/140-20" TargetMode="Externa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086927" y="1733910"/>
            <a:ext cx="10463843" cy="339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uk-UA" sz="4800" b="1" dirty="0">
                <a:latin typeface="Arial "/>
                <a:cs typeface="Arial" panose="020B0604020202020204" pitchFamily="34" charset="0"/>
              </a:rPr>
              <a:t>Окремі аспекти </a:t>
            </a:r>
            <a:r>
              <a:rPr lang="uk-UA" sz="4800" b="1" dirty="0" smtClean="0">
                <a:latin typeface="Arial "/>
                <a:cs typeface="Arial" panose="020B0604020202020204" pitchFamily="34" charset="0"/>
              </a:rPr>
              <a:t>функціонування </a:t>
            </a:r>
            <a:endParaRPr lang="uk-UA" sz="4800" b="1" dirty="0">
              <a:latin typeface="Arial "/>
              <a:cs typeface="Arial" panose="020B0604020202020204" pitchFamily="34" charset="0"/>
            </a:endParaRPr>
          </a:p>
          <a:p>
            <a:pPr algn="ctr"/>
            <a:r>
              <a:rPr lang="uk-UA" sz="4800" b="1" dirty="0">
                <a:latin typeface="Arial "/>
                <a:cs typeface="Arial" panose="020B0604020202020204" pitchFamily="34" charset="0"/>
              </a:rPr>
              <a:t>уповноважених підрозділів (осіб) </a:t>
            </a:r>
            <a:r>
              <a:rPr lang="uk-UA" sz="4800" b="1" dirty="0" smtClean="0">
                <a:latin typeface="Arial "/>
                <a:cs typeface="Arial" panose="020B0604020202020204" pitchFamily="34" charset="0"/>
              </a:rPr>
              <a:t/>
            </a:r>
            <a:br>
              <a:rPr lang="uk-UA" sz="4800" b="1" dirty="0" smtClean="0">
                <a:latin typeface="Arial "/>
                <a:cs typeface="Arial" panose="020B0604020202020204" pitchFamily="34" charset="0"/>
              </a:rPr>
            </a:br>
            <a:r>
              <a:rPr lang="uk-UA" sz="4800" b="1" dirty="0" smtClean="0">
                <a:latin typeface="Arial "/>
                <a:cs typeface="Arial" panose="020B0604020202020204" pitchFamily="34" charset="0"/>
              </a:rPr>
              <a:t>з </a:t>
            </a:r>
            <a:r>
              <a:rPr lang="uk-UA" sz="4800" b="1" dirty="0">
                <a:latin typeface="Arial "/>
                <a:cs typeface="Arial" panose="020B0604020202020204" pitchFamily="34" charset="0"/>
              </a:rPr>
              <a:t>питань запобігання та виявлення корупції</a:t>
            </a:r>
            <a:endParaRPr lang="ru-RU" sz="4800" b="1" dirty="0">
              <a:latin typeface="Arial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4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61523" y="205870"/>
            <a:ext cx="9261108" cy="7215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>
                <a:solidFill>
                  <a:schemeClr val="tx1"/>
                </a:solidFill>
                <a:latin typeface="Arial "/>
              </a:rPr>
              <a:t>Закон України </a:t>
            </a:r>
            <a:r>
              <a:rPr lang="uk-UA" sz="2200" b="1" dirty="0" smtClean="0">
                <a:solidFill>
                  <a:schemeClr val="tx1"/>
                </a:solidFill>
                <a:latin typeface="Arial "/>
              </a:rPr>
              <a:t>«Про </a:t>
            </a:r>
            <a:r>
              <a:rPr lang="uk-UA" sz="2200" b="1" dirty="0">
                <a:solidFill>
                  <a:schemeClr val="tx1"/>
                </a:solidFill>
                <a:latin typeface="Arial "/>
              </a:rPr>
              <a:t>запобігання </a:t>
            </a:r>
            <a:r>
              <a:rPr lang="uk-UA" sz="2200" b="1" dirty="0" smtClean="0">
                <a:solidFill>
                  <a:schemeClr val="tx1"/>
                </a:solidFill>
                <a:latin typeface="Arial "/>
              </a:rPr>
              <a:t>корупції» </a:t>
            </a:r>
            <a:br>
              <a:rPr lang="uk-UA" sz="2200" b="1" dirty="0" smtClean="0">
                <a:solidFill>
                  <a:schemeClr val="tx1"/>
                </a:solidFill>
                <a:latin typeface="Arial "/>
              </a:rPr>
            </a:br>
            <a:r>
              <a:rPr lang="uk-UA" sz="2200" b="1" dirty="0" smtClean="0">
                <a:solidFill>
                  <a:schemeClr val="tx1"/>
                </a:solidFill>
                <a:latin typeface="Arial "/>
              </a:rPr>
              <a:t>зі змінами, внесеними Законом України від 02.10.2019 № 140-ІХ</a:t>
            </a:r>
            <a:endParaRPr lang="ru-RU" sz="2200" b="1" dirty="0">
              <a:solidFill>
                <a:schemeClr val="tx1"/>
              </a:solidFill>
              <a:latin typeface="Arial 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3615" y="1275076"/>
            <a:ext cx="11382785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55600" algn="ctr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uk-UA" sz="2400" b="1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Повноваження НАЗК щодо уповноважених підрозділів (уповноважених осіб) з питань запобігання та виявлення корупції:</a:t>
            </a:r>
          </a:p>
          <a:p>
            <a:pPr indent="3556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uk-UA" sz="2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координація </a:t>
            </a:r>
            <a:r>
              <a:rPr lang="uk-UA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(п.11 ч. 1 ст. 11);</a:t>
            </a:r>
          </a:p>
          <a:p>
            <a:pPr indent="3556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uk-UA" sz="2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методичне </a:t>
            </a:r>
            <a:r>
              <a:rPr lang="uk-UA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забезпечення (п.11 ч. 1 ст. 11);</a:t>
            </a:r>
          </a:p>
          <a:p>
            <a:pPr lvl="0" indent="3556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</a:pPr>
            <a:r>
              <a:rPr lang="uk-UA" sz="2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- здійснення </a:t>
            </a:r>
            <a:r>
              <a:rPr lang="uk-UA" sz="2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аналізу ефективності </a:t>
            </a:r>
            <a:r>
              <a:rPr lang="uk-UA" sz="2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діяльності (п.11 ч. 1 ст. 11);</a:t>
            </a:r>
          </a:p>
          <a:p>
            <a:pPr marL="342900" lvl="0" indent="127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uk-UA" sz="2400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надання </a:t>
            </a:r>
            <a:r>
              <a:rPr lang="uk-UA" sz="24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згоди на звільнення керівника уповноваженого підрозділу (уповноваженої особи</a:t>
            </a:r>
            <a:r>
              <a:rPr lang="uk-UA" sz="2400" kern="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) державного органу, юрисдикція якого поширюється на всю територію України </a:t>
            </a:r>
            <a:r>
              <a:rPr lang="uk-UA" sz="24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(ч. 5 ст. 13-1</a:t>
            </a:r>
            <a:r>
              <a:rPr lang="uk-UA" sz="2400" kern="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);</a:t>
            </a:r>
            <a:endParaRPr lang="uk-UA" sz="2400" kern="0" dirty="0" smtClea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42900" lvl="0" indent="127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uk-UA" sz="2400" kern="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 затвердження типового </a:t>
            </a:r>
            <a:r>
              <a:rPr lang="uk-UA" sz="24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положення про уповноважений підрозділ (уповноважену особу</a:t>
            </a:r>
            <a:r>
              <a:rPr lang="uk-UA" sz="2400" kern="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) (</a:t>
            </a:r>
            <a:r>
              <a:rPr lang="uk-UA" sz="24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ч. 5 ст. </a:t>
            </a:r>
            <a:r>
              <a:rPr lang="uk-UA" sz="2400" kern="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13-1);</a:t>
            </a:r>
          </a:p>
          <a:p>
            <a:pPr marL="342900" lvl="0" indent="12700" algn="just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Tx/>
              <a:buChar char="-"/>
            </a:pPr>
            <a:r>
              <a:rPr lang="uk-UA" sz="24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uk-UA" sz="2400" kern="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затвердження порядку </a:t>
            </a:r>
            <a:r>
              <a:rPr lang="uk-UA" sz="24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надання згоди на звільнення керівника уповноваженого підрозділу (уповноваженої особи</a:t>
            </a:r>
            <a:r>
              <a:rPr lang="uk-UA" sz="2400" kern="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) (ч</a:t>
            </a:r>
            <a:r>
              <a:rPr lang="uk-UA" sz="2400" kern="0" dirty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. 5 ст. </a:t>
            </a:r>
            <a:r>
              <a:rPr lang="uk-UA" sz="2400" kern="0" dirty="0" smtClean="0">
                <a:solidFill>
                  <a:srgbClr val="000000"/>
                </a:solidFill>
                <a:latin typeface="Arial"/>
                <a:cs typeface="Arial" panose="020B0604020202020204" pitchFamily="34" charset="0"/>
                <a:sym typeface="Arial"/>
              </a:rPr>
              <a:t>13-1). </a:t>
            </a:r>
            <a:endParaRPr lang="uk-UA" sz="2400" kern="0" dirty="0">
              <a:solidFill>
                <a:srgbClr val="000000"/>
              </a:solidFill>
              <a:latin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81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0" y="149225"/>
            <a:ext cx="7969718" cy="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uk-UA" sz="2400" b="1" dirty="0" smtClean="0"/>
              <a:t>ст. 13-1 Закону України «Про запобігання корупції»</a:t>
            </a:r>
            <a:endParaRPr lang="uk-UA" sz="2400" b="1" dirty="0"/>
          </a:p>
        </p:txBody>
      </p:sp>
      <p:sp>
        <p:nvSpPr>
          <p:cNvPr id="66" name="Google Shape;66;p14"/>
          <p:cNvSpPr txBox="1"/>
          <p:nvPr/>
        </p:nvSpPr>
        <p:spPr>
          <a:xfrm>
            <a:off x="98693" y="834025"/>
            <a:ext cx="11994613" cy="607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355600">
              <a:spcBef>
                <a:spcPts val="400"/>
              </a:spcBef>
              <a:spcAft>
                <a:spcPts val="400"/>
              </a:spcAft>
            </a:pPr>
            <a:r>
              <a:rPr lang="uk-UA" sz="1950" dirty="0" smtClean="0">
                <a:latin typeface="Arial "/>
              </a:rPr>
              <a:t>Уповноважені </a:t>
            </a:r>
            <a:r>
              <a:rPr lang="uk-UA" sz="1950" dirty="0">
                <a:latin typeface="Arial "/>
              </a:rPr>
              <a:t>підрозділи (уповноважені особи) утворюються (визначаються) в:</a:t>
            </a:r>
            <a:endParaRPr lang="ru-RU" sz="1950" dirty="0">
              <a:latin typeface="Arial "/>
            </a:endParaRPr>
          </a:p>
          <a:p>
            <a:pPr indent="355600" algn="just">
              <a:spcBef>
                <a:spcPts val="400"/>
              </a:spcBef>
              <a:spcAft>
                <a:spcPts val="400"/>
              </a:spcAft>
            </a:pPr>
            <a:r>
              <a:rPr lang="uk-UA" sz="1950" dirty="0">
                <a:latin typeface="Arial "/>
              </a:rPr>
              <a:t>- Офісі Президента України, Апараті ВРУ, Секретаріаті </a:t>
            </a:r>
            <a:r>
              <a:rPr lang="uk-UA" sz="1950" dirty="0" smtClean="0">
                <a:latin typeface="Arial "/>
              </a:rPr>
              <a:t>КМУ, Секретаріаті Уповноваженого Верховної Ради України з прав людини;</a:t>
            </a:r>
            <a:endParaRPr lang="ru-RU" sz="1950" dirty="0" smtClean="0">
              <a:latin typeface="Arial "/>
            </a:endParaRPr>
          </a:p>
          <a:p>
            <a:pPr indent="355600" algn="just">
              <a:spcBef>
                <a:spcPts val="400"/>
              </a:spcBef>
              <a:spcAft>
                <a:spcPts val="400"/>
              </a:spcAft>
            </a:pPr>
            <a:r>
              <a:rPr lang="uk-UA" sz="1950" dirty="0" smtClean="0">
                <a:latin typeface="Arial "/>
              </a:rPr>
              <a:t>- </a:t>
            </a:r>
            <a:r>
              <a:rPr lang="uk-UA" sz="1950" dirty="0">
                <a:latin typeface="Arial "/>
              </a:rPr>
              <a:t>апаратах РНБО, Рахункової палати, Верховного Суду, Вищого антикорупційного суду, Конституційного Суду України, НБУ, Фонду гарантування вкладів фізичних осіб; </a:t>
            </a:r>
          </a:p>
          <a:p>
            <a:pPr indent="355600">
              <a:spcBef>
                <a:spcPts val="400"/>
              </a:spcBef>
              <a:spcAft>
                <a:spcPts val="400"/>
              </a:spcAft>
            </a:pPr>
            <a:r>
              <a:rPr lang="uk-UA" sz="1950" dirty="0">
                <a:latin typeface="Arial "/>
              </a:rPr>
              <a:t>- секретаріатах ВРП, ВККС;</a:t>
            </a:r>
            <a:endParaRPr lang="ru-RU" sz="1950" dirty="0">
              <a:latin typeface="Arial "/>
            </a:endParaRPr>
          </a:p>
          <a:p>
            <a:pPr indent="355600" algn="just">
              <a:spcBef>
                <a:spcPts val="400"/>
              </a:spcBef>
              <a:spcAft>
                <a:spcPts val="400"/>
              </a:spcAft>
            </a:pPr>
            <a:r>
              <a:rPr lang="uk-UA" sz="1950" dirty="0">
                <a:latin typeface="Arial "/>
              </a:rPr>
              <a:t>- апаратах та територіальних органах міністерств, інших ЦОВВ, інших державних органів, юрисдикція яких поширюється на всю територію України (крім НАБУ, НАЗК);</a:t>
            </a:r>
          </a:p>
          <a:p>
            <a:pPr indent="355600">
              <a:spcBef>
                <a:spcPts val="400"/>
              </a:spcBef>
              <a:spcAft>
                <a:spcPts val="400"/>
              </a:spcAft>
            </a:pPr>
            <a:r>
              <a:rPr lang="uk-UA" sz="1950" dirty="0">
                <a:latin typeface="Arial "/>
              </a:rPr>
              <a:t>- апараті Ради міністрів АР Крим, апаратах органів виконавчої влади АР Крим;</a:t>
            </a:r>
            <a:endParaRPr lang="ru-RU" sz="1950" dirty="0">
              <a:latin typeface="Arial "/>
            </a:endParaRPr>
          </a:p>
          <a:p>
            <a:pPr indent="355600" algn="just">
              <a:spcBef>
                <a:spcPts val="400"/>
              </a:spcBef>
              <a:spcAft>
                <a:spcPts val="400"/>
              </a:spcAft>
            </a:pPr>
            <a:r>
              <a:rPr lang="uk-UA" sz="1950" b="1" dirty="0">
                <a:latin typeface="Arial "/>
              </a:rPr>
              <a:t>- обласних, Київській та Севастопольській міських, районних, районних у місті Києві державних адміністраціях;</a:t>
            </a:r>
            <a:endParaRPr lang="ru-RU" sz="1950" b="1" dirty="0">
              <a:latin typeface="Arial "/>
            </a:endParaRPr>
          </a:p>
          <a:p>
            <a:pPr indent="355600" algn="just">
              <a:spcBef>
                <a:spcPts val="400"/>
              </a:spcBef>
              <a:spcAft>
                <a:spcPts val="400"/>
              </a:spcAft>
            </a:pPr>
            <a:r>
              <a:rPr lang="uk-UA" sz="1950" b="1" dirty="0">
                <a:latin typeface="Arial "/>
              </a:rPr>
              <a:t>- апаратах Верховної Ради АР Крим, обласних, районних, міських, Севастопольської міської ради, секретаріаті Київської міської ради;</a:t>
            </a:r>
            <a:endParaRPr lang="ru-RU" sz="1950" b="1" dirty="0">
              <a:latin typeface="Arial "/>
            </a:endParaRPr>
          </a:p>
          <a:p>
            <a:pPr indent="355600" algn="just">
              <a:spcBef>
                <a:spcPts val="400"/>
              </a:spcBef>
              <a:spcAft>
                <a:spcPts val="400"/>
              </a:spcAft>
            </a:pPr>
            <a:r>
              <a:rPr lang="uk-UA" sz="1950" dirty="0">
                <a:latin typeface="Arial "/>
              </a:rPr>
              <a:t>- на підприємствах, в установах та організаціях, що належать до сфери управління державного органу, крім тих юридичних осіб, у якими відповідно до Закону приймаються антикорупційні програми;</a:t>
            </a:r>
            <a:endParaRPr lang="ru-RU" sz="1950" dirty="0">
              <a:latin typeface="Arial "/>
            </a:endParaRPr>
          </a:p>
          <a:p>
            <a:pPr indent="355600">
              <a:spcBef>
                <a:spcPts val="400"/>
              </a:spcBef>
              <a:spcAft>
                <a:spcPts val="400"/>
              </a:spcAft>
            </a:pPr>
            <a:r>
              <a:rPr lang="uk-UA" sz="1950" dirty="0">
                <a:latin typeface="Arial "/>
              </a:rPr>
              <a:t>- у державних цільових фондах.</a:t>
            </a:r>
            <a:endParaRPr lang="ru-RU" sz="1950" dirty="0"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998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78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-64098" y="210757"/>
            <a:ext cx="8032199" cy="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uk-UA" sz="2400" b="1" dirty="0" smtClean="0">
                <a:latin typeface="Arial "/>
                <a:cs typeface="Arial" panose="020B0604020202020204" pitchFamily="34" charset="0"/>
              </a:rPr>
              <a:t>ст. </a:t>
            </a:r>
            <a:r>
              <a:rPr lang="uk-UA" sz="2400" b="1" dirty="0">
                <a:latin typeface="Arial "/>
                <a:cs typeface="Arial" panose="020B0604020202020204" pitchFamily="34" charset="0"/>
              </a:rPr>
              <a:t>13-1 Закону України «Про запобігання корупції</a:t>
            </a:r>
            <a:r>
              <a:rPr lang="uk-UA" sz="2400" b="1" dirty="0" smtClean="0">
                <a:latin typeface="Arial "/>
                <a:cs typeface="Arial" panose="020B0604020202020204" pitchFamily="34" charset="0"/>
              </a:rPr>
              <a:t>»:</a:t>
            </a:r>
            <a:endParaRPr sz="2400" b="1" dirty="0">
              <a:latin typeface="Arial 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15600" y="1118094"/>
            <a:ext cx="11286758" cy="6012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indent="361950" algn="just">
              <a:spcBef>
                <a:spcPts val="800"/>
              </a:spcBef>
              <a:spcAft>
                <a:spcPts val="800"/>
              </a:spcAft>
            </a:pPr>
            <a:r>
              <a:rPr lang="uk-UA" sz="2400" dirty="0" smtClean="0">
                <a:latin typeface="Arial "/>
                <a:cs typeface="Arial" panose="020B0604020202020204" pitchFamily="34" charset="0"/>
              </a:rPr>
              <a:t>Керівник </a:t>
            </a:r>
            <a:r>
              <a:rPr lang="uk-UA" sz="2400" dirty="0">
                <a:latin typeface="Arial "/>
                <a:cs typeface="Arial" panose="020B0604020202020204" pitchFamily="34" charset="0"/>
              </a:rPr>
              <a:t>уповноваженого підрозділу (уповноважена особа) підзвітний і підконтрольний керівнику відповідного державного органу або органу місцевого </a:t>
            </a:r>
            <a:r>
              <a:rPr lang="uk-UA" sz="2400" dirty="0" smtClean="0">
                <a:latin typeface="Arial "/>
                <a:cs typeface="Arial" panose="020B0604020202020204" pitchFamily="34" charset="0"/>
              </a:rPr>
              <a:t>самоврядування. </a:t>
            </a:r>
            <a:endParaRPr lang="uk-UA" sz="2400" dirty="0">
              <a:latin typeface="Arial "/>
              <a:cs typeface="Arial" panose="020B0604020202020204" pitchFamily="34" charset="0"/>
            </a:endParaRPr>
          </a:p>
          <a:p>
            <a:pPr indent="361950" algn="just">
              <a:spcBef>
                <a:spcPts val="800"/>
              </a:spcBef>
              <a:spcAft>
                <a:spcPts val="800"/>
              </a:spcAft>
            </a:pPr>
            <a:r>
              <a:rPr lang="uk-UA" sz="2400" dirty="0" smtClean="0">
                <a:latin typeface="Arial "/>
                <a:cs typeface="Arial" panose="020B0604020202020204" pitchFamily="34" charset="0"/>
              </a:rPr>
              <a:t>Керівник </a:t>
            </a:r>
            <a:r>
              <a:rPr lang="uk-UA" sz="2400" dirty="0">
                <a:latin typeface="Arial "/>
                <a:cs typeface="Arial" panose="020B0604020202020204" pitchFamily="34" charset="0"/>
              </a:rPr>
              <a:t>відповідного державного органу або органу місцевого самоврядування забезпечує гарантії незалежності уповноваженого підрозділу (уповноваженої особи) від впливу чи втручання у його </a:t>
            </a:r>
            <a:r>
              <a:rPr lang="uk-UA" sz="2400" dirty="0" smtClean="0">
                <a:latin typeface="Arial "/>
                <a:cs typeface="Arial" panose="020B0604020202020204" pitchFamily="34" charset="0"/>
              </a:rPr>
              <a:t>роботу.</a:t>
            </a:r>
            <a:endParaRPr lang="uk-UA" sz="2400" dirty="0">
              <a:latin typeface="Arial "/>
              <a:cs typeface="Arial" panose="020B0604020202020204" pitchFamily="34" charset="0"/>
            </a:endParaRPr>
          </a:p>
          <a:p>
            <a:pPr indent="361950" algn="just">
              <a:spcBef>
                <a:spcPts val="800"/>
              </a:spcBef>
              <a:spcAft>
                <a:spcPts val="800"/>
              </a:spcAft>
            </a:pPr>
            <a:r>
              <a:rPr lang="uk-UA" sz="2400" dirty="0">
                <a:latin typeface="Arial "/>
                <a:cs typeface="Arial" panose="020B0604020202020204" pitchFamily="34" charset="0"/>
              </a:rPr>
              <a:t>К</a:t>
            </a:r>
            <a:r>
              <a:rPr lang="uk-UA" sz="2400" dirty="0" smtClean="0">
                <a:latin typeface="Arial "/>
                <a:cs typeface="Arial" panose="020B0604020202020204" pitchFamily="34" charset="0"/>
              </a:rPr>
              <a:t>ерівник </a:t>
            </a:r>
            <a:r>
              <a:rPr lang="uk-UA" sz="2400" dirty="0">
                <a:latin typeface="Arial "/>
                <a:cs typeface="Arial" panose="020B0604020202020204" pitchFamily="34" charset="0"/>
              </a:rPr>
              <a:t>уповноваженого підрозділу (уповноважена особа) державного органу, юрисдикція якого поширюється на всю територію України, може бути звільнений за ініціативою керівника за умови надання НАЗК згоди. </a:t>
            </a:r>
            <a:r>
              <a:rPr lang="uk-UA" sz="2400" dirty="0" smtClean="0">
                <a:latin typeface="Arial 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 "/>
                <a:cs typeface="Arial" panose="020B0604020202020204" pitchFamily="34" charset="0"/>
              </a:rPr>
            </a:br>
            <a:r>
              <a:rPr lang="uk-UA" sz="2400" dirty="0" smtClean="0">
                <a:latin typeface="Arial "/>
                <a:cs typeface="Arial" panose="020B0604020202020204" pitchFamily="34" charset="0"/>
              </a:rPr>
              <a:t>Згода </a:t>
            </a:r>
            <a:r>
              <a:rPr lang="uk-UA" sz="2400" dirty="0">
                <a:latin typeface="Arial "/>
                <a:cs typeface="Arial" panose="020B0604020202020204" pitchFamily="34" charset="0"/>
              </a:rPr>
              <a:t>НАЗК надається з метою з’ясування обставин, передбачених </a:t>
            </a:r>
            <a:r>
              <a:rPr lang="uk-UA" sz="2400" dirty="0" smtClean="0">
                <a:latin typeface="Arial "/>
                <a:cs typeface="Arial" panose="020B0604020202020204" pitchFamily="34" charset="0"/>
              </a:rPr>
              <a:t/>
            </a:r>
            <a:br>
              <a:rPr lang="uk-UA" sz="2400" dirty="0" smtClean="0">
                <a:latin typeface="Arial "/>
                <a:cs typeface="Arial" panose="020B0604020202020204" pitchFamily="34" charset="0"/>
              </a:rPr>
            </a:br>
            <a:r>
              <a:rPr lang="uk-UA" sz="2400" dirty="0" smtClean="0">
                <a:latin typeface="Arial "/>
                <a:cs typeface="Arial" panose="020B0604020202020204" pitchFamily="34" charset="0"/>
              </a:rPr>
              <a:t>ч.3 ст. </a:t>
            </a:r>
            <a:r>
              <a:rPr lang="uk-UA" sz="2400" dirty="0">
                <a:latin typeface="Arial "/>
                <a:cs typeface="Arial" panose="020B0604020202020204" pitchFamily="34" charset="0"/>
              </a:rPr>
              <a:t>53 Закону України «Про запобігання корупції».</a:t>
            </a:r>
          </a:p>
          <a:p>
            <a:pPr algn="just">
              <a:spcBef>
                <a:spcPts val="533"/>
              </a:spcBef>
              <a:spcAft>
                <a:spcPts val="533"/>
              </a:spcAft>
            </a:pPr>
            <a:endParaRPr lang="uk-UA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05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46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29623" y="172265"/>
            <a:ext cx="7969718" cy="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uk-UA" sz="2400" b="1" dirty="0">
                <a:latin typeface="Arial "/>
              </a:rPr>
              <a:t>Уповноважені підрозділи (уповноважені особи)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86" t="-1020" r="335" b="780"/>
          <a:stretch/>
        </p:blipFill>
        <p:spPr>
          <a:xfrm>
            <a:off x="27758" y="790374"/>
            <a:ext cx="2592994" cy="18566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1075861">
            <a:off x="411919" y="1041103"/>
            <a:ext cx="8929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50" b="1" dirty="0">
                <a:latin typeface="Georgia" panose="02040502050405020303" pitchFamily="18" charset="0"/>
              </a:rPr>
              <a:t>Запобігання корупції</a:t>
            </a:r>
            <a:endParaRPr lang="ru-RU" sz="750" b="1" dirty="0">
              <a:latin typeface="Georgia" panose="020405020504050203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2078" y="835470"/>
            <a:ext cx="9410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uk-UA" dirty="0" smtClean="0">
                <a:latin typeface="Arial "/>
              </a:rPr>
              <a:t>- розроблення, організація та контроль за проведенням заходів щодо запобігання корупційним правопорушенням та правопорушенням, пов’язаним з корупцією;</a:t>
            </a:r>
            <a:endParaRPr lang="uk-UA" dirty="0">
              <a:latin typeface="Arial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1695" y="1478906"/>
            <a:ext cx="9321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Arial "/>
              </a:rPr>
              <a:t>- організація роботи з оцінки корупційних ризиків, підготовки заходів щодо їх усунення, внесення керівнику такого органу відповідних пропозицій;</a:t>
            </a:r>
            <a:endParaRPr lang="uk-UA" dirty="0">
              <a:latin typeface="Arial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0441" y="2103369"/>
            <a:ext cx="8456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Arial "/>
              </a:rPr>
              <a:t>- надання методичної та консультаційної допомоги з питань додержання законодавства щодо запобігання корупції;</a:t>
            </a:r>
            <a:endParaRPr lang="uk-UA" dirty="0">
              <a:solidFill>
                <a:srgbClr val="000000"/>
              </a:solidFill>
              <a:latin typeface="Arial 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07" t="-1" r="12931" b="1426"/>
          <a:stretch/>
        </p:blipFill>
        <p:spPr>
          <a:xfrm>
            <a:off x="11208092" y="1828165"/>
            <a:ext cx="987322" cy="1291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002" y="2756782"/>
            <a:ext cx="10774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Arial "/>
              </a:rPr>
              <a:t>- здійснення заходів з виявлення конфлікту інтересів, сприяння його врегулюванню, інформування керівника відповідного органу та НАЗК про виявлення конфлікту інтересів та заходи, вжиті для його врегулювання;</a:t>
            </a:r>
            <a:endParaRPr lang="uk-UA" dirty="0">
              <a:solidFill>
                <a:srgbClr val="000000"/>
              </a:solidFill>
              <a:latin typeface="Arial 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92" y="3786540"/>
            <a:ext cx="1364317" cy="12602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6193" y="3671817"/>
            <a:ext cx="9350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/>
            <a:r>
              <a:rPr lang="uk-UA" dirty="0" smtClean="0">
                <a:solidFill>
                  <a:srgbClr val="000000"/>
                </a:solidFill>
                <a:latin typeface="Arial "/>
              </a:rPr>
              <a:t>- перевірка факту подання суб’єктами декларування декларацій та повідомлення НАЗК про випадки неподання чи несвоєчасного подання таких декларацій;</a:t>
            </a:r>
            <a:endParaRPr lang="uk-UA" dirty="0">
              <a:solidFill>
                <a:srgbClr val="000000"/>
              </a:solidFill>
              <a:latin typeface="Arial 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60" t="4084" r="12283" b="5575"/>
          <a:stretch/>
        </p:blipFill>
        <p:spPr>
          <a:xfrm>
            <a:off x="10691295" y="3773866"/>
            <a:ext cx="1516922" cy="11317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14463" y="4351302"/>
            <a:ext cx="9230992" cy="929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Arial "/>
              </a:rPr>
              <a:t>- контроль за дотриманням антикорупційного законодавства, у т. ч. розгляд повідомлень про порушення вимог Закону, у т. ч. на підвідомчих підприємствах, в установах та організаціях;</a:t>
            </a:r>
            <a:endParaRPr lang="uk-UA" dirty="0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890" y="5281241"/>
            <a:ext cx="12055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Arial "/>
              </a:rPr>
              <a:t>- забезпечення </a:t>
            </a:r>
            <a:r>
              <a:rPr lang="uk-UA" dirty="0">
                <a:solidFill>
                  <a:srgbClr val="000000"/>
                </a:solidFill>
                <a:latin typeface="Arial "/>
              </a:rPr>
              <a:t>захисту працівників, які повідомили про порушення вимог </a:t>
            </a:r>
            <a:r>
              <a:rPr lang="uk-UA" dirty="0" smtClean="0">
                <a:solidFill>
                  <a:srgbClr val="000000"/>
                </a:solidFill>
                <a:latin typeface="Arial "/>
              </a:rPr>
              <a:t>Закону</a:t>
            </a:r>
            <a:r>
              <a:rPr lang="uk-UA" dirty="0">
                <a:solidFill>
                  <a:srgbClr val="000000"/>
                </a:solidFill>
                <a:latin typeface="Arial "/>
              </a:rPr>
              <a:t>, від застосування негативних заходів впливу з боку керівника або роботодавця відповідно до законодавства щодо захисту викривачів;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14240" y="6116692"/>
            <a:ext cx="12218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Arial "/>
              </a:rPr>
              <a:t>- інформування </a:t>
            </a:r>
            <a:r>
              <a:rPr lang="uk-UA" dirty="0">
                <a:solidFill>
                  <a:srgbClr val="000000"/>
                </a:solidFill>
                <a:latin typeface="Arial "/>
              </a:rPr>
              <a:t>керівника відповідного органу, </a:t>
            </a:r>
            <a:r>
              <a:rPr lang="uk-UA" dirty="0" smtClean="0">
                <a:solidFill>
                  <a:srgbClr val="000000"/>
                </a:solidFill>
                <a:latin typeface="Arial "/>
              </a:rPr>
              <a:t>НАЗК </a:t>
            </a:r>
            <a:r>
              <a:rPr lang="uk-UA" dirty="0">
                <a:solidFill>
                  <a:srgbClr val="000000"/>
                </a:solidFill>
                <a:latin typeface="Arial "/>
              </a:rPr>
              <a:t>агентства або інших спеціально уповноважених суб’єктів у сфері протидії корупції про факти порушення законодавства у сфері запобігання і протидії корупції.</a:t>
            </a:r>
          </a:p>
        </p:txBody>
      </p:sp>
    </p:spTree>
    <p:extLst>
      <p:ext uri="{BB962C8B-B14F-4D97-AF65-F5344CB8AC3E}">
        <p14:creationId xmlns:p14="http://schemas.microsoft.com/office/powerpoint/2010/main" xmlns="" val="218803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-55583" y="98380"/>
            <a:ext cx="7982995" cy="74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uk-UA" sz="3200" b="1" dirty="0">
                <a:latin typeface="Arial "/>
              </a:rPr>
              <a:t>Типові порушення вимог Закону</a:t>
            </a:r>
            <a:endParaRPr lang="ru-RU" sz="3200" b="1" dirty="0">
              <a:latin typeface="Arial 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294268" y="600640"/>
            <a:ext cx="11603464" cy="6021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0648" indent="120648" algn="just">
              <a:spcBef>
                <a:spcPts val="533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неподання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на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погодження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антикорупційної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програми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" sz="2200" dirty="0">
              <a:solidFill>
                <a:srgbClr val="000000"/>
              </a:solidFill>
              <a:latin typeface="Arial 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120648" indent="120648" algn="just">
              <a:spcBef>
                <a:spcPts val="533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неповідомлення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НАЗК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про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неподання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або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несвоєчасне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подання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декларацій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2200" dirty="0"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48" indent="120648" algn="just">
              <a:spcBef>
                <a:spcPts val="533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незабезпечення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можливості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повідом</a:t>
            </a:r>
            <a:r>
              <a:rPr lang="uk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ити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про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корупцію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зокрема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через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веб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сайт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k-UA" sz="2200" dirty="0"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48" indent="120648" algn="just">
              <a:spcBef>
                <a:spcPts val="533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неповідомлення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спеціально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уповноваженим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суб’єктам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у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сфері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протидії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корупції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про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корупційне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або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пов’язане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з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корупцією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правопорушення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0648" indent="120648" algn="just">
              <a:spcBef>
                <a:spcPts val="533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000000"/>
                </a:solidFill>
                <a:latin typeface="Arial "/>
              </a:rPr>
              <a:t>одержання державним органом, органом влади АР Крим, органом місцевого самоврядування від фізичних, юридичних осіб безоплатно грошових коштів або іншого майна, нематеріальних активів, майнових переваг, пільг чи послуг; </a:t>
            </a:r>
            <a:endParaRPr lang="uk-UA" sz="2200" dirty="0" smtClean="0"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48" indent="120648" algn="just">
              <a:spcBef>
                <a:spcPts val="533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порушення порядку проведення спеціальної перевірки;</a:t>
            </a:r>
            <a:endParaRPr lang="uk-UA" sz="2200" dirty="0" smtClean="0"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48" indent="120648" algn="just">
              <a:spcBef>
                <a:spcPts val="533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uk-UA" sz="2200" dirty="0" smtClean="0">
                <a:latin typeface="Arial "/>
              </a:rPr>
              <a:t>відмова фізичним або юридичним особам в інформації, надання якої цим фізичним або юридичним особам передбачено законом</a:t>
            </a: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;</a:t>
            </a:r>
            <a:endParaRPr lang="uk-UA" sz="2200" dirty="0" smtClean="0"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48" indent="120648" algn="just">
              <a:spcBef>
                <a:spcPts val="533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uk-UA" sz="2200" dirty="0" smtClean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непритягнення 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до дисциплінарної відповідальності осіб, які вчинили корупційне або пов’язане з корупцією правопорушення;</a:t>
            </a:r>
            <a:endParaRPr lang="uk-UA" sz="2200" dirty="0"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48" indent="120648" algn="just">
              <a:spcBef>
                <a:spcPts val="533"/>
              </a:spcBef>
              <a:spcAft>
                <a:spcPts val="533"/>
              </a:spcAft>
              <a:buFont typeface="Arial" panose="020B0604020202020204" pitchFamily="34" charset="0"/>
              <a:buChar char="•"/>
            </a:pP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непроведення службового розслідування з</a:t>
            </a:r>
            <a:r>
              <a:rPr lang="uk-UA" sz="2200" dirty="0"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 метою виявлення причин та умов, що сприяли вчиненню корупційного або пов’язаного з корупцією правопорушення</a:t>
            </a:r>
            <a:r>
              <a:rPr lang="uk-UA" sz="2200" dirty="0">
                <a:solidFill>
                  <a:srgbClr val="000000"/>
                </a:solidFill>
                <a:latin typeface="Arial 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uk-UA" sz="2200" dirty="0">
              <a:latin typeface="Arial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90536" algn="just">
              <a:spcBef>
                <a:spcPts val="800"/>
              </a:spcBef>
              <a:spcAft>
                <a:spcPts val="800"/>
              </a:spcAft>
            </a:pPr>
            <a:endParaRPr lang="uk-UA" sz="2267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20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-206747" y="0"/>
            <a:ext cx="8369672" cy="887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uk-UA" sz="2200" b="1" dirty="0" smtClean="0">
                <a:latin typeface="Arial "/>
              </a:rPr>
              <a:t>Відповідальність за корупційні та пов’язані </a:t>
            </a:r>
            <a:br>
              <a:rPr lang="uk-UA" sz="2200" b="1" dirty="0" smtClean="0">
                <a:latin typeface="Arial "/>
              </a:rPr>
            </a:br>
            <a:r>
              <a:rPr lang="uk-UA" sz="2200" b="1" dirty="0" smtClean="0">
                <a:latin typeface="Arial "/>
              </a:rPr>
              <a:t>з корупцією правопорушення</a:t>
            </a:r>
            <a:endParaRPr lang="ru-RU" sz="2200" b="1" dirty="0">
              <a:latin typeface="Arial 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610" y="887194"/>
            <a:ext cx="474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 smtClean="0">
                <a:latin typeface="Arial "/>
              </a:rPr>
              <a:t>Корупційні правопорушення:</a:t>
            </a:r>
          </a:p>
          <a:p>
            <a:r>
              <a:rPr lang="uk-UA" dirty="0" smtClean="0">
                <a:latin typeface="Arial "/>
              </a:rPr>
              <a:t>кримінальна, дисциплінарна та/або</a:t>
            </a:r>
          </a:p>
          <a:p>
            <a:r>
              <a:rPr lang="uk-UA" dirty="0" smtClean="0">
                <a:latin typeface="Arial "/>
              </a:rPr>
              <a:t>цивільно-правова відповідальність</a:t>
            </a:r>
          </a:p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175678" y="887193"/>
            <a:ext cx="6431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dirty="0">
                <a:latin typeface="Arial "/>
              </a:rPr>
              <a:t>Правопорушення, пов’язані з корупцією:</a:t>
            </a:r>
          </a:p>
          <a:p>
            <a:r>
              <a:rPr lang="uk-UA" dirty="0" smtClean="0">
                <a:latin typeface="Arial "/>
              </a:rPr>
              <a:t>кримінальна, адміністративна, дисциплінарна та/або цивільно-правова </a:t>
            </a:r>
            <a:r>
              <a:rPr lang="uk-UA" dirty="0">
                <a:latin typeface="Arial "/>
              </a:rPr>
              <a:t>відповідальність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090167"/>
            <a:ext cx="1770298" cy="2011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1990" y="2039200"/>
            <a:ext cx="101148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Arial "/>
              </a:rPr>
              <a:t>п. 3 ч. 1 ст. 84 Закону України «Про державну службу»: </a:t>
            </a:r>
            <a:r>
              <a:rPr lang="uk-UA" u="sng" dirty="0" smtClean="0">
                <a:solidFill>
                  <a:srgbClr val="000000"/>
                </a:solidFill>
                <a:latin typeface="Arial "/>
              </a:rPr>
              <a:t>підставою для припинення державної служби у зв’язку із втратою права на державну службу або його обмеженням є:</a:t>
            </a:r>
          </a:p>
          <a:p>
            <a:pPr indent="361950" algn="just"/>
            <a:r>
              <a:rPr lang="uk-UA" u="sng" dirty="0" smtClean="0">
                <a:solidFill>
                  <a:srgbClr val="000000"/>
                </a:solidFill>
                <a:latin typeface="Arial "/>
              </a:rPr>
              <a:t>набрання законної сили рішенням суду щодо притягнення державного службовця до адміністративної відповідальності за пов’язане з корупцією правопорушення, </a:t>
            </a:r>
            <a:r>
              <a:rPr lang="uk-UA" b="1" u="sng" dirty="0" smtClean="0">
                <a:solidFill>
                  <a:srgbClr val="000000"/>
                </a:solidFill>
                <a:latin typeface="Arial "/>
              </a:rPr>
              <a:t>яким на особу накладено стягнення у виді позбавлення права обіймати певні посади або займатися певною діяльністю, що пов’язані з виконанням функцій держави або місцевого самоврядування</a:t>
            </a:r>
            <a:r>
              <a:rPr lang="uk-UA" b="1" dirty="0" smtClean="0">
                <a:solidFill>
                  <a:srgbClr val="000000"/>
                </a:solidFill>
                <a:latin typeface="Arial "/>
              </a:rPr>
              <a:t> </a:t>
            </a:r>
            <a:r>
              <a:rPr lang="uk-UA" i="1" dirty="0" smtClean="0">
                <a:solidFill>
                  <a:srgbClr val="000000"/>
                </a:solidFill>
                <a:latin typeface="Arial "/>
              </a:rPr>
              <a:t>{п. 3 ч. 1 ст. 84 в редакції Закону </a:t>
            </a:r>
            <a:r>
              <a:rPr lang="uk-UA" i="1" u="sng" dirty="0" smtClean="0">
                <a:solidFill>
                  <a:srgbClr val="000099"/>
                </a:solidFill>
                <a:latin typeface="Arial "/>
                <a:hlinkClick r:id="rId5"/>
              </a:rPr>
              <a:t>№ 140-IX від 02.10.2019</a:t>
            </a:r>
            <a:r>
              <a:rPr lang="uk-UA" i="1" dirty="0" smtClean="0">
                <a:solidFill>
                  <a:srgbClr val="000000"/>
                </a:solidFill>
                <a:latin typeface="Arial "/>
              </a:rPr>
              <a:t>}</a:t>
            </a:r>
            <a:endParaRPr lang="uk-UA" dirty="0" smtClean="0">
              <a:solidFill>
                <a:srgbClr val="000000"/>
              </a:solidFill>
              <a:latin typeface="Arial 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5157" y="5103674"/>
            <a:ext cx="116016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 smtClean="0">
                <a:latin typeface="Arial "/>
              </a:rPr>
              <a:t>ч. 2 ст. 65 Закону України «Про запобігання корупції»: особа, яка вчинила корупційне правопорушення або правопорушення, пов’язане з корупцією, однак судом не застосовано до неї покарання або не накладено на неї стягнення у виді позбавлення права обіймати певні посади або займатися певною діяльністю, пов’язаними з виконанням функцій держави або місцевого самоврядування, або такою, що прирівнюється до цієї діяльності, </a:t>
            </a:r>
            <a:r>
              <a:rPr lang="uk-UA" u="sng" dirty="0" smtClean="0">
                <a:latin typeface="Arial "/>
              </a:rPr>
              <a:t>підлягає притягненню до дисциплінарної відповідальності у встановленому законом порядку.</a:t>
            </a:r>
            <a:endParaRPr lang="uk-UA" u="sng" dirty="0">
              <a:latin typeface="Arial 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8125" y="4296348"/>
            <a:ext cx="116587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>
                <a:solidFill>
                  <a:srgbClr val="000000"/>
                </a:solidFill>
                <a:latin typeface="Arial "/>
              </a:rPr>
              <a:t>Суб’єкт призначення зобов’язаний звільнити державного службовця </a:t>
            </a:r>
            <a:r>
              <a:rPr lang="uk-UA" u="sng" dirty="0">
                <a:solidFill>
                  <a:srgbClr val="000000"/>
                </a:solidFill>
                <a:latin typeface="Arial "/>
              </a:rPr>
              <a:t>у триденний строк з дня настання або встановлення факту, передбаченого цією статтею</a:t>
            </a:r>
            <a:r>
              <a:rPr lang="uk-UA" dirty="0">
                <a:solidFill>
                  <a:srgbClr val="000000"/>
                </a:solidFill>
                <a:latin typeface="Arial "/>
              </a:rPr>
              <a:t>, якщо інше не встановлено законом.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-330572" y="126833"/>
            <a:ext cx="7982995" cy="74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uk-UA" sz="3200" b="1" dirty="0" smtClean="0"/>
              <a:t>Проведення спеціальної перевірки</a:t>
            </a:r>
            <a:endParaRPr lang="ru-RU" sz="3200" b="1" dirty="0"/>
          </a:p>
        </p:txBody>
      </p:sp>
      <p:pic>
        <p:nvPicPr>
          <p:cNvPr id="8" name="Рисунок 13">
            <a:extLst>
              <a:ext uri="{FF2B5EF4-FFF2-40B4-BE49-F238E27FC236}">
                <a16:creationId xmlns="" xmlns:a16="http://schemas.microsoft.com/office/drawing/2014/main" id="{BF968F40-736D-4298-988F-230A94C31C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2281" y="981979"/>
            <a:ext cx="880673" cy="110930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02825"/>
            <a:ext cx="1743076" cy="871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3142" y="981979"/>
            <a:ext cx="35395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Arial "/>
              </a:rPr>
              <a:t>1. Притягнення особи до кримінальної відповідальності, наявність судимості, її зняття, погашення</a:t>
            </a:r>
          </a:p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9776" y="3398967"/>
            <a:ext cx="963531" cy="90617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804" y="5733869"/>
            <a:ext cx="963531" cy="906177"/>
          </a:xfrm>
          <a:prstGeom prst="rect">
            <a:avLst/>
          </a:prstGeom>
        </p:spPr>
      </p:pic>
      <p:pic>
        <p:nvPicPr>
          <p:cNvPr id="16" name="Рисунок 21">
            <a:extLst>
              <a:ext uri="{FF2B5EF4-FFF2-40B4-BE49-F238E27FC236}">
                <a16:creationId xmlns="" xmlns:a16="http://schemas.microsoft.com/office/drawing/2014/main" id="{9A196BC8-09FD-4EE0-B4F1-23CB63360B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944" y="2145787"/>
            <a:ext cx="855039" cy="85503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2613" y="1193091"/>
            <a:ext cx="1729878" cy="103882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2614" y="2635218"/>
            <a:ext cx="1729877" cy="909580"/>
          </a:xfrm>
          <a:prstGeom prst="rect">
            <a:avLst/>
          </a:prstGeom>
        </p:spPr>
      </p:pic>
      <p:pic>
        <p:nvPicPr>
          <p:cNvPr id="19" name="Рисунок 30">
            <a:extLst>
              <a:ext uri="{FF2B5EF4-FFF2-40B4-BE49-F238E27FC236}">
                <a16:creationId xmlns="" xmlns:a16="http://schemas.microsoft.com/office/drawing/2014/main" id="{9B5EF8C9-CA32-4EEA-B50F-A599D7ED299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4897" y="3768895"/>
            <a:ext cx="1064182" cy="106686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7150F266-2A50-4126-812B-C94E7CE26E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746" y="5243141"/>
            <a:ext cx="962484" cy="9624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" t="25544" r="4835" b="26872"/>
          <a:stretch/>
        </p:blipFill>
        <p:spPr>
          <a:xfrm>
            <a:off x="-19050" y="2125670"/>
            <a:ext cx="1714500" cy="8667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48D6DAF-BD8E-4E7E-982C-5F0E88E3B1FA}"/>
              </a:ext>
            </a:extLst>
          </p:cNvPr>
          <p:cNvSpPr txBox="1"/>
          <p:nvPr/>
        </p:nvSpPr>
        <p:spPr>
          <a:xfrm>
            <a:off x="2726889" y="2256010"/>
            <a:ext cx="3458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dirty="0">
                <a:latin typeface="Arial "/>
              </a:rPr>
              <a:t>2</a:t>
            </a:r>
            <a:r>
              <a:rPr lang="uk" sz="1400" dirty="0">
                <a:solidFill>
                  <a:schemeClr val="tx1"/>
                </a:solidFill>
                <a:latin typeface="Georgia" panose="02040502050405020303" pitchFamily="18" charset="0"/>
              </a:rPr>
              <a:t>. </a:t>
            </a:r>
            <a:r>
              <a:rPr lang="uk-UA" dirty="0">
                <a:latin typeface="Arial "/>
              </a:rPr>
              <a:t>Наявність в особи корпоративних прав</a:t>
            </a:r>
            <a:endParaRPr lang="ru-RU" dirty="0">
              <a:latin typeface="Arial 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9B5F464-2E15-4D43-8905-90307DC547D1}"/>
              </a:ext>
            </a:extLst>
          </p:cNvPr>
          <p:cNvSpPr txBox="1"/>
          <p:nvPr/>
        </p:nvSpPr>
        <p:spPr>
          <a:xfrm>
            <a:off x="1030974" y="3292082"/>
            <a:ext cx="5530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dirty="0">
                <a:latin typeface="Arial "/>
              </a:rPr>
              <a:t>3. </a:t>
            </a:r>
            <a:r>
              <a:rPr lang="uk-UA" dirty="0">
                <a:latin typeface="Arial "/>
              </a:rPr>
              <a:t>Наявність у Єдиному державному реєстрі осіб, які вчинили корупційні або пов'язані з корупцією правопорушення, відомостей про кандидата</a:t>
            </a:r>
            <a:endParaRPr lang="ru-RU" dirty="0">
              <a:latin typeface="Arial 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992604D4-A81F-46DE-82BD-006C17DF2960}"/>
              </a:ext>
            </a:extLst>
          </p:cNvPr>
          <p:cNvSpPr txBox="1"/>
          <p:nvPr/>
        </p:nvSpPr>
        <p:spPr>
          <a:xfrm>
            <a:off x="1799435" y="4359126"/>
            <a:ext cx="4673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dirty="0">
                <a:latin typeface="Arial "/>
              </a:rPr>
              <a:t>4. П</a:t>
            </a:r>
            <a:r>
              <a:rPr lang="uk-UA" dirty="0">
                <a:latin typeface="Arial "/>
              </a:rPr>
              <a:t>оширення на особу заборони </a:t>
            </a:r>
            <a:r>
              <a:rPr lang="uk-UA" dirty="0" smtClean="0">
                <a:latin typeface="Arial "/>
              </a:rPr>
              <a:t/>
            </a:r>
            <a:br>
              <a:rPr lang="uk-UA" dirty="0" smtClean="0">
                <a:latin typeface="Arial "/>
              </a:rPr>
            </a:br>
            <a:r>
              <a:rPr lang="uk-UA" dirty="0" smtClean="0">
                <a:latin typeface="Arial "/>
              </a:rPr>
              <a:t>займати </a:t>
            </a:r>
            <a:r>
              <a:rPr lang="uk-UA" dirty="0">
                <a:latin typeface="Arial "/>
              </a:rPr>
              <a:t>відповідну посаду, передбаченої положеннями Закону України </a:t>
            </a:r>
            <a:r>
              <a:rPr lang="uk-UA" dirty="0" smtClean="0">
                <a:latin typeface="Arial "/>
              </a:rPr>
              <a:t/>
            </a:r>
            <a:br>
              <a:rPr lang="uk-UA" dirty="0" smtClean="0">
                <a:latin typeface="Arial "/>
              </a:rPr>
            </a:br>
            <a:r>
              <a:rPr lang="uk-UA" dirty="0" smtClean="0">
                <a:latin typeface="Arial "/>
              </a:rPr>
              <a:t>«Про </a:t>
            </a:r>
            <a:r>
              <a:rPr lang="uk-UA" dirty="0">
                <a:latin typeface="Arial "/>
              </a:rPr>
              <a:t>очищення </a:t>
            </a:r>
            <a:r>
              <a:rPr lang="uk-UA" dirty="0" smtClean="0">
                <a:latin typeface="Arial "/>
              </a:rPr>
              <a:t>влади»</a:t>
            </a:r>
            <a:endParaRPr lang="uk-UA" dirty="0">
              <a:latin typeface="Arial 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F00F0EB1-F858-44E7-9A48-EF0284638CCF}"/>
              </a:ext>
            </a:extLst>
          </p:cNvPr>
          <p:cNvSpPr txBox="1"/>
          <p:nvPr/>
        </p:nvSpPr>
        <p:spPr>
          <a:xfrm>
            <a:off x="1237749" y="5595124"/>
            <a:ext cx="5324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dirty="0">
                <a:latin typeface="Arial "/>
              </a:rPr>
              <a:t>5. До</a:t>
            </a:r>
            <a:r>
              <a:rPr lang="uk-UA" dirty="0">
                <a:latin typeface="Arial "/>
              </a:rPr>
              <a:t>стовірн</a:t>
            </a:r>
            <a:r>
              <a:rPr lang="uk" dirty="0">
                <a:latin typeface="Arial "/>
              </a:rPr>
              <a:t>і</a:t>
            </a:r>
            <a:r>
              <a:rPr lang="uk-UA" dirty="0">
                <a:latin typeface="Arial "/>
              </a:rPr>
              <a:t>ст</a:t>
            </a:r>
            <a:r>
              <a:rPr lang="uk" dirty="0">
                <a:latin typeface="Arial "/>
              </a:rPr>
              <a:t>ь</a:t>
            </a:r>
            <a:r>
              <a:rPr lang="uk-UA" dirty="0">
                <a:latin typeface="Arial "/>
              </a:rPr>
              <a:t> відомостей, зазначених особою у декларації особи, уповноваженої на виконання функцій держави або місцевого самоврядування, за минулий рік</a:t>
            </a:r>
            <a:endParaRPr lang="ru-RU" dirty="0">
              <a:latin typeface="Arial 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BD5D079F-95EE-4999-99CB-69EF14BC65C6}"/>
              </a:ext>
            </a:extLst>
          </p:cNvPr>
          <p:cNvSpPr txBox="1"/>
          <p:nvPr/>
        </p:nvSpPr>
        <p:spPr>
          <a:xfrm>
            <a:off x="8348965" y="1131684"/>
            <a:ext cx="38078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dirty="0">
                <a:latin typeface="Arial "/>
              </a:rPr>
              <a:t>6. С</a:t>
            </a:r>
            <a:r>
              <a:rPr lang="uk-UA" dirty="0">
                <a:latin typeface="Arial "/>
              </a:rPr>
              <a:t>тан здоров’я (в частині перебування особи на обліку в психоневрологічних або наркологічних закладах охорони здоров’я)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B4C613C-FBA5-4791-9839-015328EC4EA0}"/>
              </a:ext>
            </a:extLst>
          </p:cNvPr>
          <p:cNvSpPr txBox="1"/>
          <p:nvPr/>
        </p:nvSpPr>
        <p:spPr>
          <a:xfrm>
            <a:off x="8348965" y="2701265"/>
            <a:ext cx="370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dirty="0">
                <a:latin typeface="Arial "/>
              </a:rPr>
              <a:t>7. О</a:t>
            </a:r>
            <a:r>
              <a:rPr lang="uk-UA" dirty="0">
                <a:latin typeface="Arial "/>
              </a:rPr>
              <a:t>світ</a:t>
            </a:r>
            <a:r>
              <a:rPr lang="uk" dirty="0">
                <a:latin typeface="Arial "/>
              </a:rPr>
              <a:t>а</a:t>
            </a:r>
            <a:r>
              <a:rPr lang="uk-UA" dirty="0">
                <a:latin typeface="Arial "/>
              </a:rPr>
              <a:t>, наявн</a:t>
            </a:r>
            <a:r>
              <a:rPr lang="uk" dirty="0">
                <a:latin typeface="Arial "/>
              </a:rPr>
              <a:t>і</a:t>
            </a:r>
            <a:r>
              <a:rPr lang="uk-UA" dirty="0">
                <a:latin typeface="Arial "/>
              </a:rPr>
              <a:t>ст</a:t>
            </a:r>
            <a:r>
              <a:rPr lang="uk" dirty="0">
                <a:latin typeface="Arial "/>
              </a:rPr>
              <a:t>ь</a:t>
            </a:r>
            <a:r>
              <a:rPr lang="uk-UA" dirty="0">
                <a:latin typeface="Arial "/>
              </a:rPr>
              <a:t> наукового ступеня, вченого звання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1016DC1-E238-4887-9794-D33307FDB5C9}"/>
              </a:ext>
            </a:extLst>
          </p:cNvPr>
          <p:cNvSpPr txBox="1"/>
          <p:nvPr/>
        </p:nvSpPr>
        <p:spPr>
          <a:xfrm>
            <a:off x="8348965" y="3919036"/>
            <a:ext cx="3786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dirty="0">
                <a:latin typeface="Arial "/>
              </a:rPr>
              <a:t>8. В</a:t>
            </a:r>
            <a:r>
              <a:rPr lang="uk-UA" dirty="0">
                <a:latin typeface="Arial "/>
              </a:rPr>
              <a:t>ідношення особи до військового обов’язку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9175ECA-BEEE-4972-8F6D-19CB3B23E927}"/>
              </a:ext>
            </a:extLst>
          </p:cNvPr>
          <p:cNvSpPr txBox="1"/>
          <p:nvPr/>
        </p:nvSpPr>
        <p:spPr>
          <a:xfrm>
            <a:off x="8348965" y="4926865"/>
            <a:ext cx="3691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" dirty="0">
                <a:latin typeface="Arial "/>
              </a:rPr>
              <a:t>9. Н</a:t>
            </a:r>
            <a:r>
              <a:rPr lang="uk-UA" dirty="0">
                <a:latin typeface="Arial "/>
              </a:rPr>
              <a:t>аявн</a:t>
            </a:r>
            <a:r>
              <a:rPr lang="uk" dirty="0">
                <a:latin typeface="Arial "/>
              </a:rPr>
              <a:t>і</a:t>
            </a:r>
            <a:r>
              <a:rPr lang="uk-UA" dirty="0">
                <a:latin typeface="Arial "/>
              </a:rPr>
              <a:t>ст</a:t>
            </a:r>
            <a:r>
              <a:rPr lang="uk" dirty="0">
                <a:latin typeface="Arial "/>
              </a:rPr>
              <a:t>ь</a:t>
            </a:r>
            <a:r>
              <a:rPr lang="uk-UA" dirty="0">
                <a:latin typeface="Arial "/>
              </a:rPr>
              <a:t> в особи допуску до державної таємниці, якщо такий допуск необхідний згідно з кваліфікаційними вимогами до певної посади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6" t="25544" r="4835" b="26872"/>
          <a:stretch/>
        </p:blipFill>
        <p:spPr>
          <a:xfrm>
            <a:off x="-19050" y="4613243"/>
            <a:ext cx="171450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856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11327" y="4983439"/>
            <a:ext cx="1654966" cy="18806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8913" y="189062"/>
            <a:ext cx="7915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Arial "/>
              </a:rPr>
              <a:t>Єдиний державний реєстр осіб, які вчинили корупційні або пов’язані з корупцією правопорушення</a:t>
            </a:r>
            <a:endParaRPr lang="ru-RU" b="1" dirty="0">
              <a:latin typeface="Arial 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13" y="856316"/>
            <a:ext cx="11671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Arial "/>
              </a:rPr>
              <a:t>З </a:t>
            </a:r>
            <a:r>
              <a:rPr lang="uk-UA" b="1" dirty="0" smtClean="0">
                <a:solidFill>
                  <a:srgbClr val="000000"/>
                </a:solidFill>
                <a:latin typeface="Arial "/>
              </a:rPr>
              <a:t>04 лютого 2019 року</a:t>
            </a:r>
            <a:r>
              <a:rPr lang="uk-UA" dirty="0" smtClean="0">
                <a:solidFill>
                  <a:srgbClr val="000000"/>
                </a:solidFill>
                <a:latin typeface="Arial "/>
              </a:rPr>
              <a:t> НАЗК відповідно до ч. 1 ст. 11 Закону України «Про запобігання корупції» здійснює повноваження щодо забезпечення ведення </a:t>
            </a:r>
            <a:r>
              <a:rPr lang="uk-UA" b="1" dirty="0" smtClean="0">
                <a:solidFill>
                  <a:srgbClr val="000000"/>
                </a:solidFill>
                <a:latin typeface="Arial "/>
              </a:rPr>
              <a:t>Єдиного державного реєстру осіб, які вчинили корупційні або пов’язані з корупцією правопорушення </a:t>
            </a:r>
            <a:r>
              <a:rPr lang="uk-UA" dirty="0" smtClean="0">
                <a:solidFill>
                  <a:srgbClr val="000000"/>
                </a:solidFill>
                <a:latin typeface="Arial "/>
              </a:rPr>
              <a:t>(далі – Реєстр).</a:t>
            </a:r>
            <a:endParaRPr lang="uk-UA" dirty="0">
              <a:latin typeface="Arial 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913" y="1791811"/>
            <a:ext cx="11617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 smtClean="0">
                <a:latin typeface="Arial "/>
              </a:rPr>
              <a:t>Підстави </a:t>
            </a:r>
            <a:r>
              <a:rPr lang="uk-UA" b="1" dirty="0" smtClean="0">
                <a:latin typeface="Arial "/>
              </a:rPr>
              <a:t>для внесення відомостей про особу до Реєстру</a:t>
            </a:r>
            <a:r>
              <a:rPr lang="uk-UA" dirty="0" smtClean="0">
                <a:latin typeface="Arial "/>
              </a:rPr>
              <a:t>:</a:t>
            </a:r>
          </a:p>
          <a:p>
            <a:pPr indent="361950" algn="just"/>
            <a:r>
              <a:rPr lang="uk-UA" dirty="0" smtClean="0">
                <a:latin typeface="Arial "/>
              </a:rPr>
              <a:t>електронна копія рішення суду, яке набрало законної сили, з Єдиного державного реєстру судових рішень;</a:t>
            </a:r>
          </a:p>
          <a:p>
            <a:pPr indent="361950" algn="just"/>
            <a:r>
              <a:rPr lang="uk-UA" dirty="0" smtClean="0">
                <a:latin typeface="Arial "/>
              </a:rPr>
              <a:t>завірена в установленому порядку паперова копія розпорядчого документа про накладення дисциплінарного стягнення.</a:t>
            </a:r>
          </a:p>
          <a:p>
            <a:pPr algn="just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8913" y="5365334"/>
            <a:ext cx="10352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Arial "/>
              </a:rPr>
              <a:t>Засвідчена в установленому порядку паперова копія розпорядчого документу </a:t>
            </a:r>
            <a:br>
              <a:rPr lang="uk-UA" dirty="0" smtClean="0">
                <a:solidFill>
                  <a:srgbClr val="000000"/>
                </a:solidFill>
                <a:latin typeface="Arial "/>
              </a:rPr>
            </a:br>
            <a:r>
              <a:rPr lang="uk-UA" u="sng" dirty="0" smtClean="0">
                <a:solidFill>
                  <a:srgbClr val="000000"/>
                </a:solidFill>
                <a:latin typeface="Arial "/>
              </a:rPr>
              <a:t>про накладення на особу або зняття з неї дисциплінарного стягнення за вчинення корупційного або пов’язаного з корупцією правопорушення та його електронна копія разом з інформаційною карткою</a:t>
            </a:r>
            <a:r>
              <a:rPr lang="uk-UA" dirty="0" smtClean="0">
                <a:solidFill>
                  <a:srgbClr val="000000"/>
                </a:solidFill>
                <a:latin typeface="Arial "/>
              </a:rPr>
              <a:t> підлягають направленню до НАЗК, яке є Держателем та Адміністратором Реєстру.</a:t>
            </a:r>
            <a:endParaRPr lang="uk-UA" b="0" i="0" dirty="0">
              <a:solidFill>
                <a:srgbClr val="000000"/>
              </a:solidFill>
              <a:effectLst/>
              <a:latin typeface="Arial 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913" y="3274366"/>
            <a:ext cx="11671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Roboto-Light"/>
              </a:rPr>
              <a:t>Підстави </a:t>
            </a:r>
            <a:r>
              <a:rPr lang="uk-UA" b="1" dirty="0" smtClean="0">
                <a:solidFill>
                  <a:srgbClr val="000000"/>
                </a:solidFill>
                <a:latin typeface="Roboto-Bold"/>
              </a:rPr>
              <a:t>для вилучення відомостей </a:t>
            </a:r>
            <a:r>
              <a:rPr lang="uk-UA" b="1" dirty="0" smtClean="0">
                <a:solidFill>
                  <a:srgbClr val="000000"/>
                </a:solidFill>
                <a:latin typeface="Roboto-Light"/>
              </a:rPr>
              <a:t>про </a:t>
            </a:r>
            <a:r>
              <a:rPr lang="uk-UA" b="1" dirty="0">
                <a:solidFill>
                  <a:srgbClr val="000000"/>
                </a:solidFill>
                <a:latin typeface="Roboto-Light"/>
              </a:rPr>
              <a:t>особу</a:t>
            </a:r>
            <a:r>
              <a:rPr lang="uk-UA" b="1" dirty="0" smtClean="0">
                <a:solidFill>
                  <a:srgbClr val="000000"/>
                </a:solidFill>
                <a:latin typeface="Roboto-Bold"/>
              </a:rPr>
              <a:t> з Реєстру:</a:t>
            </a:r>
            <a:r>
              <a:rPr lang="uk-UA" dirty="0" smtClean="0">
                <a:solidFill>
                  <a:srgbClr val="000000"/>
                </a:solidFill>
                <a:latin typeface="Roboto-Light"/>
              </a:rPr>
              <a:t>  </a:t>
            </a:r>
          </a:p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Roboto-Light"/>
              </a:rPr>
              <a:t>ухвала суду про скасування вироку, </a:t>
            </a:r>
          </a:p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Roboto-Light"/>
              </a:rPr>
              <a:t>винесення виправдувального вироку, </a:t>
            </a:r>
          </a:p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Roboto-Light"/>
              </a:rPr>
              <a:t>відновлення пропущеного строку на апеляційне оскарження, </a:t>
            </a:r>
          </a:p>
          <a:p>
            <a:pPr indent="361950" algn="just"/>
            <a:r>
              <a:rPr lang="uk-UA" dirty="0" smtClean="0">
                <a:solidFill>
                  <a:srgbClr val="000000"/>
                </a:solidFill>
                <a:latin typeface="Roboto-Light"/>
              </a:rPr>
              <a:t>скасування постанови про накладення адміністративного стягнення за пов’язане з корупцією правопорушення, розпорядчого документа або судового рішення про скасування розпорядчого документа про накладання дисциплінарного стягнення.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605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3177</TotalTime>
  <Words>995</Words>
  <Application>Microsoft Office PowerPoint</Application>
  <PresentationFormat>Произвольный</PresentationFormat>
  <Paragraphs>77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РДА18062015</cp:lastModifiedBy>
  <cp:revision>238</cp:revision>
  <cp:lastPrinted>2019-10-28T15:42:30Z</cp:lastPrinted>
  <dcterms:created xsi:type="dcterms:W3CDTF">2017-11-24T08:14:18Z</dcterms:created>
  <dcterms:modified xsi:type="dcterms:W3CDTF">2019-11-18T12:11:15Z</dcterms:modified>
</cp:coreProperties>
</file>