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93" r:id="rId2"/>
    <p:sldId id="323" r:id="rId3"/>
    <p:sldId id="294" r:id="rId4"/>
    <p:sldId id="324" r:id="rId5"/>
    <p:sldId id="296" r:id="rId6"/>
    <p:sldId id="345" r:id="rId7"/>
    <p:sldId id="279" r:id="rId8"/>
    <p:sldId id="292" r:id="rId9"/>
    <p:sldId id="339" r:id="rId10"/>
    <p:sldId id="291" r:id="rId11"/>
    <p:sldId id="290" r:id="rId12"/>
    <p:sldId id="346" r:id="rId13"/>
    <p:sldId id="347" r:id="rId14"/>
    <p:sldId id="348" r:id="rId15"/>
    <p:sldId id="297" r:id="rId16"/>
    <p:sldId id="295" r:id="rId17"/>
    <p:sldId id="301" r:id="rId18"/>
    <p:sldId id="300" r:id="rId19"/>
    <p:sldId id="349" r:id="rId20"/>
    <p:sldId id="303" r:id="rId21"/>
    <p:sldId id="298" r:id="rId22"/>
    <p:sldId id="299" r:id="rId23"/>
    <p:sldId id="305" r:id="rId24"/>
    <p:sldId id="304" r:id="rId25"/>
    <p:sldId id="343" r:id="rId26"/>
    <p:sldId id="344" r:id="rId27"/>
    <p:sldId id="307" r:id="rId28"/>
    <p:sldId id="350" r:id="rId29"/>
    <p:sldId id="336" r:id="rId30"/>
    <p:sldId id="337" r:id="rId31"/>
    <p:sldId id="338" r:id="rId32"/>
    <p:sldId id="309" r:id="rId33"/>
    <p:sldId id="310" r:id="rId34"/>
    <p:sldId id="312" r:id="rId35"/>
    <p:sldId id="311" r:id="rId36"/>
    <p:sldId id="313" r:id="rId37"/>
    <p:sldId id="314" r:id="rId38"/>
    <p:sldId id="286" r:id="rId39"/>
    <p:sldId id="316" r:id="rId40"/>
    <p:sldId id="335" r:id="rId41"/>
    <p:sldId id="341" r:id="rId42"/>
    <p:sldId id="342" r:id="rId43"/>
    <p:sldId id="319" r:id="rId44"/>
    <p:sldId id="317" r:id="rId45"/>
    <p:sldId id="332" r:id="rId46"/>
    <p:sldId id="257" r:id="rId47"/>
    <p:sldId id="340" r:id="rId48"/>
    <p:sldId id="330" r:id="rId49"/>
    <p:sldId id="321" r:id="rId50"/>
    <p:sldId id="333" r:id="rId51"/>
    <p:sldId id="326" r:id="rId52"/>
    <p:sldId id="325" r:id="rId53"/>
    <p:sldId id="351" r:id="rId54"/>
    <p:sldId id="334" r:id="rId5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00000"/>
    <a:srgbClr val="282828"/>
    <a:srgbClr val="1984CC"/>
    <a:srgbClr val="03136A"/>
    <a:srgbClr val="35759D"/>
    <a:srgbClr val="35B19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10" autoAdjust="0"/>
    <p:restoredTop sz="95596" autoAdjust="0"/>
  </p:normalViewPr>
  <p:slideViewPr>
    <p:cSldViewPr>
      <p:cViewPr varScale="1">
        <p:scale>
          <a:sx n="70" d="100"/>
          <a:sy n="70" d="100"/>
        </p:scale>
        <p:origin x="74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FA8CED-D4F3-49A9-9AD8-E57E772D9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25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6BEEB-3CCA-4E87-B209-129CD9A56F7B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5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6BEEB-3CCA-4E87-B209-129CD9A56F7B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7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6BEEB-3CCA-4E87-B209-129CD9A56F7B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76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6BEEB-3CCA-4E87-B209-129CD9A56F7B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7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6BEEB-3CCA-4E87-B209-129CD9A56F7B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96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6BEEB-3CCA-4E87-B209-129CD9A56F7B}" type="slidenum">
              <a:rPr lang="en-US"/>
              <a:pPr/>
              <a:t>38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11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402C3-6A43-46DE-B5D2-9EB90017C753}" type="slidenum">
              <a:rPr lang="en-US"/>
              <a:pPr/>
              <a:t>46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6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295275"/>
            <a:ext cx="8382000" cy="70485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1057275"/>
            <a:ext cx="8382000" cy="4572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22238"/>
            <a:ext cx="2152650" cy="5653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22238"/>
            <a:ext cx="6305550" cy="5653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05000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22238"/>
            <a:ext cx="8610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05000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_Presentation3.ppt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Presentation4.ppt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Presentation5.ppt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PowerPoint_Presentation6.ppt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PowerPoint_Presentation7.ppt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PowerPoint_Presentation8.ppt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PowerPoint_Presentation9.ppt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PowerPoint_Presentation10.ppt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PowerPoint_Presentation11.ppt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PowerPoint_Presentation12.ppt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PowerPoint_Presentation13.ppt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PowerPoint_Presentation14.ppt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5.rada.gov.ua/laws/show/254%D0%BA/96-%D0%B2%D1%80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PowerPoint_Presentation15.pptx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PowerPoint_Presentation16.pptx"/><Relationship Id="rId4" Type="http://schemas.openxmlformats.org/officeDocument/2006/relationships/oleObject" Target="../embeddings/oleObject1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package" Target="../embeddings/Microsoft_PowerPoint_Presentation17.pptx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5.rada.gov.ua/laws/show/1700-18/paran25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4.xml"/><Relationship Id="rId7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PowerPoint_Presentation2.ppt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корупція?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3870325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використання</a:t>
            </a:r>
            <a:r>
              <a:rPr lang="ru-RU" sz="2800" dirty="0" smtClean="0"/>
              <a:t> </a:t>
            </a:r>
            <a:r>
              <a:rPr lang="ru-RU" sz="2800" u="sng" dirty="0" smtClean="0">
                <a:solidFill>
                  <a:srgbClr val="080808"/>
                </a:solidFill>
              </a:rPr>
              <a:t>особою</a:t>
            </a:r>
            <a:r>
              <a:rPr lang="ru-RU" sz="2800" dirty="0" smtClean="0">
                <a:solidFill>
                  <a:srgbClr val="080808"/>
                </a:solidFill>
              </a:rPr>
              <a:t>, </a:t>
            </a:r>
            <a:r>
              <a:rPr lang="ru-RU" sz="2800" dirty="0" err="1" smtClean="0">
                <a:solidFill>
                  <a:srgbClr val="080808"/>
                </a:solidFill>
              </a:rPr>
              <a:t>зазначеною</a:t>
            </a:r>
            <a:r>
              <a:rPr lang="ru-RU" sz="2800" dirty="0" smtClean="0">
                <a:solidFill>
                  <a:srgbClr val="080808"/>
                </a:solidFill>
              </a:rPr>
              <a:t> у </a:t>
            </a:r>
            <a:r>
              <a:rPr lang="ru-RU" sz="2800" u="sng" dirty="0" smtClean="0">
                <a:solidFill>
                  <a:srgbClr val="080808"/>
                </a:solidFill>
              </a:rPr>
              <a:t>ч.1</a:t>
            </a:r>
            <a:r>
              <a:rPr lang="ru-RU" sz="2800" dirty="0" smtClean="0">
                <a:solidFill>
                  <a:srgbClr val="080808"/>
                </a:solidFill>
              </a:rPr>
              <a:t> ст. 3  </a:t>
            </a:r>
            <a:r>
              <a:rPr lang="ru-RU" sz="2800" dirty="0" smtClean="0"/>
              <a:t>Закону, </a:t>
            </a:r>
            <a:r>
              <a:rPr lang="ru-RU" sz="2800" dirty="0" err="1" smtClean="0"/>
              <a:t>наданих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їй</a:t>
            </a:r>
            <a:r>
              <a:rPr lang="ru-RU" sz="2800" dirty="0" smtClean="0"/>
              <a:t> </a:t>
            </a:r>
            <a:r>
              <a:rPr lang="ru-RU" sz="2800" u="sng" dirty="0" err="1" smtClean="0">
                <a:solidFill>
                  <a:srgbClr val="080808"/>
                </a:solidFill>
              </a:rPr>
              <a:t>службових</a:t>
            </a:r>
            <a:r>
              <a:rPr lang="ru-RU" sz="2800" u="sng" dirty="0" smtClean="0">
                <a:solidFill>
                  <a:srgbClr val="080808"/>
                </a:solidFill>
              </a:rPr>
              <a:t> </a:t>
            </a:r>
            <a:r>
              <a:rPr lang="ru-RU" sz="2800" b="1" u="sng" dirty="0" err="1" smtClean="0">
                <a:solidFill>
                  <a:srgbClr val="080808"/>
                </a:solidFill>
              </a:rPr>
              <a:t>повноважень</a:t>
            </a:r>
            <a:r>
              <a:rPr lang="ru-RU" sz="2800" b="1" u="sng" dirty="0" smtClean="0">
                <a:solidFill>
                  <a:srgbClr val="080808"/>
                </a:solidFill>
              </a:rPr>
              <a:t> </a:t>
            </a:r>
            <a:r>
              <a:rPr lang="ru-RU" sz="2800" dirty="0" err="1" smtClean="0">
                <a:solidFill>
                  <a:srgbClr val="080808"/>
                </a:solidFill>
              </a:rPr>
              <a:t>чи</a:t>
            </a:r>
            <a:r>
              <a:rPr lang="ru-RU" sz="2800" dirty="0" smtClean="0">
                <a:solidFill>
                  <a:srgbClr val="080808"/>
                </a:solidFill>
              </a:rPr>
              <a:t> </a:t>
            </a:r>
            <a:r>
              <a:rPr lang="ru-RU" sz="2800" dirty="0" err="1" smtClean="0">
                <a:solidFill>
                  <a:srgbClr val="080808"/>
                </a:solidFill>
              </a:rPr>
              <a:t>пов’язаних</a:t>
            </a:r>
            <a:r>
              <a:rPr lang="ru-RU" sz="2800" dirty="0" smtClean="0">
                <a:solidFill>
                  <a:srgbClr val="080808"/>
                </a:solidFill>
              </a:rPr>
              <a:t> </a:t>
            </a:r>
            <a:r>
              <a:rPr lang="ru-RU" sz="2800" dirty="0" err="1" smtClean="0">
                <a:solidFill>
                  <a:srgbClr val="080808"/>
                </a:solidFill>
              </a:rPr>
              <a:t>з</a:t>
            </a:r>
            <a:r>
              <a:rPr lang="ru-RU" sz="2800" dirty="0" smtClean="0">
                <a:solidFill>
                  <a:srgbClr val="080808"/>
                </a:solidFill>
              </a:rPr>
              <a:t> ними</a:t>
            </a:r>
            <a:r>
              <a:rPr lang="ru-RU" sz="2800" b="1" dirty="0" smtClean="0">
                <a:solidFill>
                  <a:srgbClr val="080808"/>
                </a:solidFill>
              </a:rPr>
              <a:t> </a:t>
            </a:r>
            <a:r>
              <a:rPr lang="ru-RU" sz="2800" b="1" dirty="0" err="1" smtClean="0">
                <a:solidFill>
                  <a:srgbClr val="080808"/>
                </a:solidFill>
              </a:rPr>
              <a:t>можливостей</a:t>
            </a:r>
            <a:r>
              <a:rPr lang="ru-RU" sz="2800" b="1" dirty="0" smtClean="0">
                <a:solidFill>
                  <a:srgbClr val="080808"/>
                </a:solidFill>
              </a:rPr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метою </a:t>
            </a:r>
            <a:r>
              <a:rPr lang="ru-RU" sz="2800" dirty="0" err="1" smtClean="0"/>
              <a:t>одержання</a:t>
            </a:r>
            <a:r>
              <a:rPr lang="ru-RU" sz="2800" dirty="0" smtClean="0"/>
              <a:t> </a:t>
            </a:r>
            <a:r>
              <a:rPr lang="ru-RU" sz="2800" b="1" u="sng" dirty="0" err="1" smtClean="0">
                <a:solidFill>
                  <a:srgbClr val="080808"/>
                </a:solidFill>
              </a:rPr>
              <a:t>неправомірної</a:t>
            </a:r>
            <a:r>
              <a:rPr lang="ru-RU" sz="2800" b="1" u="sng" dirty="0" smtClean="0">
                <a:solidFill>
                  <a:srgbClr val="080808"/>
                </a:solidFill>
              </a:rPr>
              <a:t> </a:t>
            </a:r>
            <a:r>
              <a:rPr lang="ru-RU" sz="2800" b="1" u="sng" dirty="0" err="1" smtClean="0">
                <a:solidFill>
                  <a:srgbClr val="080808"/>
                </a:solidFill>
              </a:rPr>
              <a:t>вигоди</a:t>
            </a:r>
            <a:r>
              <a:rPr lang="ru-RU" sz="2800" b="1" u="sng" dirty="0" smtClean="0">
                <a:solidFill>
                  <a:srgbClr val="080808"/>
                </a:solidFill>
              </a:rPr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прийняття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вигоди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прийняття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обіцянки</a:t>
            </a:r>
            <a:r>
              <a:rPr lang="ru-RU" sz="2800" b="1" dirty="0" smtClean="0"/>
              <a:t>/</a:t>
            </a:r>
            <a:r>
              <a:rPr lang="ru-RU" sz="2800" b="1" dirty="0" err="1" smtClean="0"/>
              <a:t>пропозиції</a:t>
            </a:r>
            <a:r>
              <a:rPr lang="ru-RU" sz="2800" b="1" dirty="0" smtClean="0"/>
              <a:t> </a:t>
            </a:r>
            <a:r>
              <a:rPr lang="ru-RU" sz="2800" dirty="0" err="1" smtClean="0"/>
              <a:t>такої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вигоди</a:t>
            </a:r>
            <a:r>
              <a:rPr lang="ru-RU" sz="2800" dirty="0" smtClean="0"/>
              <a:t> для себе </a:t>
            </a:r>
            <a:r>
              <a:rPr lang="ru-RU" sz="2800" dirty="0" err="1" smtClean="0">
                <a:solidFill>
                  <a:srgbClr val="080808"/>
                </a:solidFill>
              </a:rPr>
              <a:t>чи</a:t>
            </a:r>
            <a:r>
              <a:rPr lang="ru-RU" sz="2800" dirty="0" smtClean="0">
                <a:solidFill>
                  <a:srgbClr val="080808"/>
                </a:solidFill>
              </a:rPr>
              <a:t> </a:t>
            </a:r>
            <a:r>
              <a:rPr lang="ru-RU" sz="2800" b="1" dirty="0" err="1" smtClean="0">
                <a:solidFill>
                  <a:srgbClr val="080808"/>
                </a:solidFill>
              </a:rPr>
              <a:t>інших</a:t>
            </a:r>
            <a:r>
              <a:rPr lang="ru-RU" sz="2800" b="1" dirty="0" smtClean="0">
                <a:solidFill>
                  <a:srgbClr val="080808"/>
                </a:solidFill>
              </a:rPr>
              <a:t> </a:t>
            </a:r>
            <a:r>
              <a:rPr lang="ru-RU" sz="2800" b="1" dirty="0" err="1" smtClean="0">
                <a:solidFill>
                  <a:srgbClr val="080808"/>
                </a:solidFill>
              </a:rPr>
              <a:t>осіб</a:t>
            </a:r>
            <a:r>
              <a:rPr lang="ru-RU" sz="2800" b="1" dirty="0" smtClean="0">
                <a:solidFill>
                  <a:srgbClr val="080808"/>
                </a:solidFill>
              </a:rPr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відповідно</a:t>
            </a:r>
            <a:r>
              <a:rPr lang="ru-RU" sz="2800" dirty="0" smtClean="0"/>
              <a:t> </a:t>
            </a:r>
            <a:r>
              <a:rPr lang="ru-RU" sz="2800" dirty="0" err="1" smtClean="0"/>
              <a:t>обіцянка</a:t>
            </a:r>
            <a:r>
              <a:rPr lang="ru-RU" sz="2800" dirty="0" smtClean="0"/>
              <a:t>/</a:t>
            </a:r>
            <a:r>
              <a:rPr lang="ru-RU" sz="2800" dirty="0" err="1" smtClean="0"/>
              <a:t>пропозиція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надання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неправомірної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вигоди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особі</a:t>
            </a:r>
            <a:r>
              <a:rPr lang="ru-RU" sz="2800" dirty="0" smtClean="0"/>
              <a:t>, </a:t>
            </a:r>
            <a:r>
              <a:rPr lang="ru-RU" sz="2800" dirty="0" err="1" smtClean="0"/>
              <a:t>зазначеній</a:t>
            </a:r>
            <a:r>
              <a:rPr lang="ru-RU" sz="2800" dirty="0" smtClean="0"/>
              <a:t> у </a:t>
            </a:r>
            <a:r>
              <a:rPr lang="ru-RU" sz="2800" dirty="0" err="1" smtClean="0"/>
              <a:t>частині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першій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статті</a:t>
            </a:r>
            <a:r>
              <a:rPr lang="ru-RU" sz="2800" dirty="0" smtClean="0"/>
              <a:t> 3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Закону,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вимогу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іншим</a:t>
            </a:r>
            <a:r>
              <a:rPr lang="ru-RU" sz="2800" dirty="0" smtClean="0"/>
              <a:t> </a:t>
            </a:r>
            <a:r>
              <a:rPr lang="ru-RU" sz="2800" dirty="0" err="1" smtClean="0"/>
              <a:t>фізичним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юридичним</a:t>
            </a:r>
            <a:r>
              <a:rPr lang="ru-RU" sz="2800" dirty="0" smtClean="0"/>
              <a:t> особам </a:t>
            </a:r>
            <a:r>
              <a:rPr lang="ru-RU" sz="2800" dirty="0" err="1" smtClean="0"/>
              <a:t>з</a:t>
            </a:r>
            <a:r>
              <a:rPr lang="ru-RU" sz="2800" dirty="0" smtClean="0"/>
              <a:t> метою </a:t>
            </a:r>
            <a:r>
              <a:rPr lang="ru-RU" sz="2800" dirty="0" err="1" smtClean="0"/>
              <a:t>схилити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цю</a:t>
            </a:r>
            <a:r>
              <a:rPr lang="ru-RU" sz="2800" dirty="0" smtClean="0"/>
              <a:t> особу до </a:t>
            </a:r>
            <a:r>
              <a:rPr lang="ru-RU" sz="2800" b="1" dirty="0" err="1" smtClean="0"/>
              <a:t>протиправного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використання</a:t>
            </a:r>
            <a:r>
              <a:rPr lang="ru-RU" sz="2800" b="1" dirty="0" smtClean="0"/>
              <a:t> </a:t>
            </a:r>
            <a:r>
              <a:rPr lang="ru-RU" sz="2800" dirty="0" err="1" smtClean="0"/>
              <a:t>наданих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їй</a:t>
            </a:r>
            <a:r>
              <a:rPr lang="ru-RU" sz="2800" dirty="0" smtClean="0"/>
              <a:t> </a:t>
            </a:r>
            <a:r>
              <a:rPr lang="ru-RU" sz="2800" dirty="0" err="1" smtClean="0"/>
              <a:t>службових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повноважень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пов’язаних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ними </a:t>
            </a:r>
            <a:r>
              <a:rPr lang="ru-RU" sz="2800" b="1" dirty="0" err="1" smtClean="0"/>
              <a:t>можливостей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187624" cy="1957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36104"/>
          </a:xfrm>
        </p:spPr>
        <p:txBody>
          <a:bodyPr/>
          <a:lstStyle/>
          <a:p>
            <a:r>
              <a:rPr lang="uk-UA" sz="2800" dirty="0" smtClean="0">
                <a:solidFill>
                  <a:srgbClr val="C00000"/>
                </a:solidFill>
              </a:rPr>
              <a:t>Самостійне</a:t>
            </a:r>
            <a:r>
              <a:rPr lang="uk-UA" sz="2800" dirty="0" smtClean="0"/>
              <a:t>  запобігання та врегулювання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0" y="1124744"/>
            <a:ext cx="827584" cy="288032"/>
          </a:xfrm>
        </p:spPr>
        <p:txBody>
          <a:bodyPr/>
          <a:lstStyle/>
          <a:p>
            <a:r>
              <a:rPr lang="uk-UA" sz="3200" dirty="0" smtClean="0"/>
              <a:t>.</a:t>
            </a:r>
            <a:endParaRPr lang="ru-RU" sz="3200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547664" y="980728"/>
          <a:ext cx="7248961" cy="5436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Презентация" r:id="rId4" imgW="4497226" imgH="3374259" progId="PowerPoint.Show.12">
                  <p:embed/>
                </p:oleObj>
              </mc:Choice>
              <mc:Fallback>
                <p:oleObj name="Презентация" r:id="rId4" imgW="4497226" imgH="3374259" progId="PowerPoint.Show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980728"/>
                        <a:ext cx="7248961" cy="5436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404421"/>
              </p:ext>
            </p:extLst>
          </p:nvPr>
        </p:nvGraphicFramePr>
        <p:xfrm>
          <a:off x="1619672" y="908720"/>
          <a:ext cx="7332284" cy="5498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Презентация" r:id="rId4" imgW="4465155" imgH="3349781" progId="PowerPoint.Show.12">
                  <p:embed/>
                </p:oleObj>
              </mc:Choice>
              <mc:Fallback>
                <p:oleObj name="Презентация" r:id="rId4" imgW="4465155" imgH="3349781" progId="PowerPoint.Show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908720"/>
                        <a:ext cx="7332284" cy="5498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КІ у держслужбовців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97510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uk-UA" sz="3200" dirty="0"/>
              <a:t>Участь у прийнятті рішення стосовно прийняття на роботи  близьких осіб, встановлення їй рівня </a:t>
            </a:r>
            <a:r>
              <a:rPr lang="uk-UA" sz="3200" dirty="0" smtClean="0"/>
              <a:t>оплати,</a:t>
            </a:r>
          </a:p>
          <a:p>
            <a:pPr algn="l">
              <a:buFont typeface="Wingdings" pitchFamily="2" charset="2"/>
              <a:buChar char="Ø"/>
            </a:pPr>
            <a:r>
              <a:rPr lang="uk-UA" sz="3200" dirty="0" smtClean="0"/>
              <a:t>преференцій</a:t>
            </a:r>
            <a:r>
              <a:rPr lang="uk-UA" sz="3200" dirty="0"/>
              <a:t>, пільг;</a:t>
            </a:r>
          </a:p>
          <a:p>
            <a:pPr algn="l">
              <a:buFont typeface="Wingdings" pitchFamily="2" charset="2"/>
              <a:buChar char="Ø"/>
            </a:pPr>
            <a:r>
              <a:rPr lang="uk-UA" sz="3200" dirty="0"/>
              <a:t>Сприяння у власній підприємницькій діяльності чи родичів шляхом використання службового становища;</a:t>
            </a:r>
          </a:p>
          <a:p>
            <a:pPr algn="l">
              <a:buFont typeface="Wingdings" pitchFamily="2" charset="2"/>
              <a:buChar char="Ø"/>
            </a:pPr>
            <a:r>
              <a:rPr lang="uk-UA" sz="3200" dirty="0"/>
              <a:t>Надання собі підтверджуючих довідок, інших документів, прийняття рішень кадрових та фінансових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630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КІ у депутатів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8396" y="1196752"/>
            <a:ext cx="81846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uk-UA" dirty="0"/>
              <a:t>Голосування за умови оплати праці близьких осіб , друзів тощо;</a:t>
            </a:r>
          </a:p>
          <a:p>
            <a:pPr algn="l">
              <a:buFont typeface="Wingdings" pitchFamily="2" charset="2"/>
              <a:buChar char="Ø"/>
            </a:pPr>
            <a:r>
              <a:rPr lang="uk-UA" dirty="0"/>
              <a:t>Голосування за виділення коштів, надання пільг чи </a:t>
            </a:r>
            <a:r>
              <a:rPr lang="uk-UA" dirty="0" smtClean="0"/>
              <a:t>преференцій юридичним </a:t>
            </a:r>
            <a:r>
              <a:rPr lang="uk-UA" dirty="0"/>
              <a:t>чи фізичним особам підприємцям при наявності щодо них приватного інтересу (приклад: голосування депутата за питання КУ, КЗ, КП, якщо депутат є співробітником цього КУУ, КП, КЗ;)</a:t>
            </a:r>
          </a:p>
          <a:p>
            <a:pPr algn="l">
              <a:buFont typeface="Wingdings" pitchFamily="2" charset="2"/>
              <a:buChar char="Ø"/>
            </a:pPr>
            <a:r>
              <a:rPr lang="uk-UA" dirty="0"/>
              <a:t>Голосування за виділення матеріальних благ фізичним або юридичним особам при наявності щодо них приватного інтересу (оренда майна, виділення землі, тощо)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92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0395"/>
            <a:ext cx="7222232" cy="715963"/>
          </a:xfrm>
        </p:spPr>
        <p:txBody>
          <a:bodyPr/>
          <a:lstStyle/>
          <a:p>
            <a:r>
              <a:rPr lang="uk-UA" dirty="0" smtClean="0"/>
              <a:t>Приклади </a:t>
            </a:r>
            <a:r>
              <a:rPr lang="uk-UA" dirty="0" err="1" smtClean="0"/>
              <a:t>КІ</a:t>
            </a:r>
            <a:r>
              <a:rPr lang="uk-UA" dirty="0" smtClean="0"/>
              <a:t> у депутатів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96753"/>
            <a:ext cx="7674659" cy="4422576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/>
              <a:t>.</a:t>
            </a:r>
          </a:p>
        </p:txBody>
      </p:sp>
      <p:pic>
        <p:nvPicPr>
          <p:cNvPr id="4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1187624" cy="19579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196753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Участь у прийнятті або одноосібне прийняття кадрових рішень щодо родичів або щодо себе (наприклад, участь у голосуванні щодо обрання себе на виборну посаду, надання собі матеріальної допомоги, премії тощо), спільна робота близьких осіб в умовах підпорядкування;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Участь посадових осіб місцевого самоврядування або депутатів місцевих рад у голосуванні за рішення, пов’язане з виділенням земельної ділянки йому/їй чи його/її родичам, друзям тощо;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участь у прийнятті органами місцевого самоврядування рішень на користь компаній, в яких працює особа або її родичі, друзі, знайомі;</a:t>
            </a:r>
          </a:p>
          <a:p>
            <a:pPr algn="just">
              <a:buFont typeface="Wingdings" pitchFamily="2" charset="2"/>
              <a:buChar char="Ø"/>
            </a:pPr>
            <a:endParaRPr lang="uk-UA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236024" cy="715962"/>
          </a:xfrm>
        </p:spPr>
        <p:txBody>
          <a:bodyPr/>
          <a:lstStyle/>
          <a:p>
            <a:pPr algn="ctr"/>
            <a:r>
              <a:rPr lang="uk-UA" dirty="0" smtClean="0"/>
              <a:t>Врегулювання </a:t>
            </a:r>
            <a:r>
              <a:rPr lang="uk-UA" dirty="0" err="1" smtClean="0"/>
              <a:t>КІ</a:t>
            </a:r>
            <a:r>
              <a:rPr lang="uk-UA" dirty="0" smtClean="0"/>
              <a:t> - усунення</a:t>
            </a:r>
            <a:endParaRPr lang="ru-RU" dirty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265576"/>
              </p:ext>
            </p:extLst>
          </p:nvPr>
        </p:nvGraphicFramePr>
        <p:xfrm>
          <a:off x="1619673" y="913089"/>
          <a:ext cx="7387120" cy="5539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5" name="Презентация" r:id="rId4" imgW="4538307" imgH="3403055" progId="PowerPoint.Show.12">
                  <p:embed/>
                </p:oleObj>
              </mc:Choice>
              <mc:Fallback>
                <p:oleObj name="Презентация" r:id="rId4" imgW="4538307" imgH="3403055" progId="PowerPoint.Show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3" y="913089"/>
                        <a:ext cx="7387120" cy="5539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096"/>
          <p:cNvSpPr txBox="1">
            <a:spLocks noChangeArrowheads="1"/>
          </p:cNvSpPr>
          <p:nvPr/>
        </p:nvSpPr>
        <p:spPr bwMode="auto">
          <a:xfrm>
            <a:off x="1907704" y="1196752"/>
            <a:ext cx="1763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ko-KR" b="1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Ст.30 ч.1</a:t>
            </a:r>
            <a:endParaRPr lang="en-US" altLang="ko-KR" b="1" i="0" dirty="0">
              <a:solidFill>
                <a:srgbClr val="000066"/>
              </a:solidFill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10600" cy="570458"/>
          </a:xfrm>
        </p:spPr>
        <p:txBody>
          <a:bodyPr/>
          <a:lstStyle/>
          <a:p>
            <a:pPr algn="ctr"/>
            <a:r>
              <a:rPr lang="uk-UA" dirty="0" smtClean="0"/>
              <a:t>Врегулювання </a:t>
            </a:r>
            <a:r>
              <a:rPr lang="uk-UA" dirty="0" err="1" smtClean="0"/>
              <a:t>КІ</a:t>
            </a:r>
            <a:r>
              <a:rPr lang="uk-UA" dirty="0" smtClean="0"/>
              <a:t> – обмеження доступу до інформації</a:t>
            </a:r>
            <a:endParaRPr lang="ru-RU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896554"/>
              </p:ext>
            </p:extLst>
          </p:nvPr>
        </p:nvGraphicFramePr>
        <p:xfrm>
          <a:off x="1619672" y="1340768"/>
          <a:ext cx="7349666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2" name="Презентация" r:id="rId4" imgW="1396014" imgH="1047122" progId="PowerPoint.Show.12">
                  <p:embed/>
                </p:oleObj>
              </mc:Choice>
              <mc:Fallback>
                <p:oleObj name="Презентация" r:id="rId4" imgW="1396014" imgH="1047122" progId="PowerPoint.Show.12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340768"/>
                        <a:ext cx="7349666" cy="511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092"/>
          <p:cNvSpPr>
            <a:spLocks noEditPoints="1"/>
          </p:cNvSpPr>
          <p:nvPr/>
        </p:nvSpPr>
        <p:spPr bwMode="auto">
          <a:xfrm>
            <a:off x="3275856" y="2780928"/>
            <a:ext cx="432048" cy="377255"/>
          </a:xfrm>
          <a:custGeom>
            <a:avLst/>
            <a:gdLst>
              <a:gd name="T0" fmla="*/ 180 w 302"/>
              <a:gd name="T1" fmla="*/ 0 h 300"/>
              <a:gd name="T2" fmla="*/ 190 w 302"/>
              <a:gd name="T3" fmla="*/ 0 h 300"/>
              <a:gd name="T4" fmla="*/ 206 w 302"/>
              <a:gd name="T5" fmla="*/ 8 h 300"/>
              <a:gd name="T6" fmla="*/ 212 w 302"/>
              <a:gd name="T7" fmla="*/ 12 h 300"/>
              <a:gd name="T8" fmla="*/ 222 w 302"/>
              <a:gd name="T9" fmla="*/ 28 h 300"/>
              <a:gd name="T10" fmla="*/ 226 w 302"/>
              <a:gd name="T11" fmla="*/ 44 h 300"/>
              <a:gd name="T12" fmla="*/ 272 w 302"/>
              <a:gd name="T13" fmla="*/ 76 h 300"/>
              <a:gd name="T14" fmla="*/ 282 w 302"/>
              <a:gd name="T15" fmla="*/ 78 h 300"/>
              <a:gd name="T16" fmla="*/ 292 w 302"/>
              <a:gd name="T17" fmla="*/ 84 h 300"/>
              <a:gd name="T18" fmla="*/ 302 w 302"/>
              <a:gd name="T19" fmla="*/ 106 h 300"/>
              <a:gd name="T20" fmla="*/ 302 w 302"/>
              <a:gd name="T21" fmla="*/ 270 h 300"/>
              <a:gd name="T22" fmla="*/ 292 w 302"/>
              <a:gd name="T23" fmla="*/ 292 h 300"/>
              <a:gd name="T24" fmla="*/ 282 w 302"/>
              <a:gd name="T25" fmla="*/ 298 h 300"/>
              <a:gd name="T26" fmla="*/ 30 w 302"/>
              <a:gd name="T27" fmla="*/ 300 h 300"/>
              <a:gd name="T28" fmla="*/ 18 w 302"/>
              <a:gd name="T29" fmla="*/ 298 h 300"/>
              <a:gd name="T30" fmla="*/ 8 w 302"/>
              <a:gd name="T31" fmla="*/ 292 h 300"/>
              <a:gd name="T32" fmla="*/ 0 w 302"/>
              <a:gd name="T33" fmla="*/ 270 h 300"/>
              <a:gd name="T34" fmla="*/ 0 w 302"/>
              <a:gd name="T35" fmla="*/ 106 h 300"/>
              <a:gd name="T36" fmla="*/ 8 w 302"/>
              <a:gd name="T37" fmla="*/ 84 h 300"/>
              <a:gd name="T38" fmla="*/ 18 w 302"/>
              <a:gd name="T39" fmla="*/ 78 h 300"/>
              <a:gd name="T40" fmla="*/ 76 w 302"/>
              <a:gd name="T41" fmla="*/ 76 h 300"/>
              <a:gd name="T42" fmla="*/ 76 w 302"/>
              <a:gd name="T43" fmla="*/ 44 h 300"/>
              <a:gd name="T44" fmla="*/ 78 w 302"/>
              <a:gd name="T45" fmla="*/ 28 h 300"/>
              <a:gd name="T46" fmla="*/ 88 w 302"/>
              <a:gd name="T47" fmla="*/ 12 h 300"/>
              <a:gd name="T48" fmla="*/ 96 w 302"/>
              <a:gd name="T49" fmla="*/ 8 h 300"/>
              <a:gd name="T50" fmla="*/ 112 w 302"/>
              <a:gd name="T51" fmla="*/ 0 h 300"/>
              <a:gd name="T52" fmla="*/ 120 w 302"/>
              <a:gd name="T53" fmla="*/ 0 h 300"/>
              <a:gd name="T54" fmla="*/ 196 w 302"/>
              <a:gd name="T55" fmla="*/ 76 h 300"/>
              <a:gd name="T56" fmla="*/ 196 w 302"/>
              <a:gd name="T57" fmla="*/ 44 h 300"/>
              <a:gd name="T58" fmla="*/ 192 w 302"/>
              <a:gd name="T59" fmla="*/ 34 h 300"/>
              <a:gd name="T60" fmla="*/ 180 w 302"/>
              <a:gd name="T61" fmla="*/ 30 h 300"/>
              <a:gd name="T62" fmla="*/ 120 w 302"/>
              <a:gd name="T63" fmla="*/ 30 h 300"/>
              <a:gd name="T64" fmla="*/ 110 w 302"/>
              <a:gd name="T65" fmla="*/ 34 h 300"/>
              <a:gd name="T66" fmla="*/ 106 w 302"/>
              <a:gd name="T67" fmla="*/ 4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2" h="300">
                <a:moveTo>
                  <a:pt x="120" y="0"/>
                </a:moveTo>
                <a:lnTo>
                  <a:pt x="180" y="0"/>
                </a:lnTo>
                <a:lnTo>
                  <a:pt x="180" y="0"/>
                </a:lnTo>
                <a:lnTo>
                  <a:pt x="190" y="0"/>
                </a:lnTo>
                <a:lnTo>
                  <a:pt x="198" y="2"/>
                </a:lnTo>
                <a:lnTo>
                  <a:pt x="206" y="8"/>
                </a:lnTo>
                <a:lnTo>
                  <a:pt x="212" y="12"/>
                </a:lnTo>
                <a:lnTo>
                  <a:pt x="212" y="12"/>
                </a:lnTo>
                <a:lnTo>
                  <a:pt x="218" y="20"/>
                </a:lnTo>
                <a:lnTo>
                  <a:pt x="222" y="28"/>
                </a:lnTo>
                <a:lnTo>
                  <a:pt x="226" y="36"/>
                </a:lnTo>
                <a:lnTo>
                  <a:pt x="226" y="44"/>
                </a:lnTo>
                <a:lnTo>
                  <a:pt x="226" y="76"/>
                </a:lnTo>
                <a:lnTo>
                  <a:pt x="272" y="76"/>
                </a:lnTo>
                <a:lnTo>
                  <a:pt x="272" y="76"/>
                </a:lnTo>
                <a:lnTo>
                  <a:pt x="282" y="78"/>
                </a:lnTo>
                <a:lnTo>
                  <a:pt x="292" y="84"/>
                </a:lnTo>
                <a:lnTo>
                  <a:pt x="292" y="84"/>
                </a:lnTo>
                <a:lnTo>
                  <a:pt x="300" y="94"/>
                </a:lnTo>
                <a:lnTo>
                  <a:pt x="302" y="106"/>
                </a:lnTo>
                <a:lnTo>
                  <a:pt x="302" y="270"/>
                </a:lnTo>
                <a:lnTo>
                  <a:pt x="302" y="270"/>
                </a:lnTo>
                <a:lnTo>
                  <a:pt x="300" y="282"/>
                </a:lnTo>
                <a:lnTo>
                  <a:pt x="292" y="292"/>
                </a:lnTo>
                <a:lnTo>
                  <a:pt x="292" y="292"/>
                </a:lnTo>
                <a:lnTo>
                  <a:pt x="282" y="298"/>
                </a:lnTo>
                <a:lnTo>
                  <a:pt x="272" y="300"/>
                </a:lnTo>
                <a:lnTo>
                  <a:pt x="30" y="300"/>
                </a:lnTo>
                <a:lnTo>
                  <a:pt x="30" y="300"/>
                </a:lnTo>
                <a:lnTo>
                  <a:pt x="18" y="298"/>
                </a:lnTo>
                <a:lnTo>
                  <a:pt x="8" y="292"/>
                </a:lnTo>
                <a:lnTo>
                  <a:pt x="8" y="292"/>
                </a:lnTo>
                <a:lnTo>
                  <a:pt x="2" y="282"/>
                </a:lnTo>
                <a:lnTo>
                  <a:pt x="0" y="270"/>
                </a:lnTo>
                <a:lnTo>
                  <a:pt x="0" y="106"/>
                </a:lnTo>
                <a:lnTo>
                  <a:pt x="0" y="106"/>
                </a:lnTo>
                <a:lnTo>
                  <a:pt x="2" y="94"/>
                </a:lnTo>
                <a:lnTo>
                  <a:pt x="8" y="84"/>
                </a:lnTo>
                <a:lnTo>
                  <a:pt x="8" y="84"/>
                </a:lnTo>
                <a:lnTo>
                  <a:pt x="18" y="78"/>
                </a:lnTo>
                <a:lnTo>
                  <a:pt x="30" y="76"/>
                </a:lnTo>
                <a:lnTo>
                  <a:pt x="76" y="76"/>
                </a:lnTo>
                <a:lnTo>
                  <a:pt x="76" y="44"/>
                </a:lnTo>
                <a:lnTo>
                  <a:pt x="76" y="44"/>
                </a:lnTo>
                <a:lnTo>
                  <a:pt x="76" y="36"/>
                </a:lnTo>
                <a:lnTo>
                  <a:pt x="78" y="28"/>
                </a:lnTo>
                <a:lnTo>
                  <a:pt x="82" y="20"/>
                </a:lnTo>
                <a:lnTo>
                  <a:pt x="88" y="12"/>
                </a:lnTo>
                <a:lnTo>
                  <a:pt x="88" y="12"/>
                </a:lnTo>
                <a:lnTo>
                  <a:pt x="96" y="8"/>
                </a:lnTo>
                <a:lnTo>
                  <a:pt x="104" y="2"/>
                </a:lnTo>
                <a:lnTo>
                  <a:pt x="112" y="0"/>
                </a:lnTo>
                <a:lnTo>
                  <a:pt x="120" y="0"/>
                </a:lnTo>
                <a:lnTo>
                  <a:pt x="120" y="0"/>
                </a:lnTo>
                <a:close/>
                <a:moveTo>
                  <a:pt x="106" y="76"/>
                </a:moveTo>
                <a:lnTo>
                  <a:pt x="196" y="76"/>
                </a:lnTo>
                <a:lnTo>
                  <a:pt x="196" y="44"/>
                </a:lnTo>
                <a:lnTo>
                  <a:pt x="196" y="44"/>
                </a:lnTo>
                <a:lnTo>
                  <a:pt x="196" y="38"/>
                </a:lnTo>
                <a:lnTo>
                  <a:pt x="192" y="34"/>
                </a:lnTo>
                <a:lnTo>
                  <a:pt x="188" y="30"/>
                </a:lnTo>
                <a:lnTo>
                  <a:pt x="180" y="30"/>
                </a:lnTo>
                <a:lnTo>
                  <a:pt x="120" y="30"/>
                </a:lnTo>
                <a:lnTo>
                  <a:pt x="120" y="30"/>
                </a:lnTo>
                <a:lnTo>
                  <a:pt x="114" y="30"/>
                </a:lnTo>
                <a:lnTo>
                  <a:pt x="110" y="34"/>
                </a:lnTo>
                <a:lnTo>
                  <a:pt x="106" y="38"/>
                </a:lnTo>
                <a:lnTo>
                  <a:pt x="106" y="44"/>
                </a:lnTo>
                <a:lnTo>
                  <a:pt x="106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991600" cy="715962"/>
          </a:xfrm>
        </p:spPr>
        <p:txBody>
          <a:bodyPr/>
          <a:lstStyle/>
          <a:p>
            <a:pPr algn="ctr"/>
            <a:r>
              <a:rPr lang="uk-UA" sz="3600" dirty="0" smtClean="0"/>
              <a:t>Врегулювання </a:t>
            </a:r>
            <a:r>
              <a:rPr lang="uk-UA" sz="3600" dirty="0" err="1" smtClean="0"/>
              <a:t>КІ</a:t>
            </a:r>
            <a:r>
              <a:rPr lang="uk-UA" sz="3600" dirty="0" smtClean="0"/>
              <a:t> – перегляд об’єму службових </a:t>
            </a:r>
            <a:r>
              <a:rPr lang="uk-UA" dirty="0" smtClean="0"/>
              <a:t>повноважень</a:t>
            </a:r>
            <a:endParaRPr lang="ru-RU" dirty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907704" y="1129088"/>
          <a:ext cx="7099088" cy="532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7" name="Презентация" r:id="rId4" imgW="4510920" imgH="3383258" progId="PowerPoint.Show.12">
                  <p:embed/>
                </p:oleObj>
              </mc:Choice>
              <mc:Fallback>
                <p:oleObj name="Презентация" r:id="rId4" imgW="4510920" imgH="3383258" progId="PowerPoint.Show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129088"/>
                        <a:ext cx="7099088" cy="532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096"/>
          <p:cNvSpPr txBox="1">
            <a:spLocks noChangeArrowheads="1"/>
          </p:cNvSpPr>
          <p:nvPr/>
        </p:nvSpPr>
        <p:spPr bwMode="auto">
          <a:xfrm>
            <a:off x="1907704" y="1196752"/>
            <a:ext cx="1763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ko-KR" b="1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Ст.32 </a:t>
            </a:r>
            <a:endParaRPr lang="en-US" altLang="ko-KR" b="1" i="0" dirty="0">
              <a:solidFill>
                <a:srgbClr val="000066"/>
              </a:solidFill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424936" cy="715962"/>
          </a:xfrm>
        </p:spPr>
        <p:txBody>
          <a:bodyPr/>
          <a:lstStyle/>
          <a:p>
            <a:pPr algn="ctr"/>
            <a:r>
              <a:rPr lang="uk-UA" dirty="0" smtClean="0"/>
              <a:t>Врегулювання </a:t>
            </a:r>
            <a:r>
              <a:rPr lang="uk-UA" dirty="0" err="1" smtClean="0"/>
              <a:t>КІ-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зовнішній контроль (ст.33 ч.1)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988840"/>
            <a:ext cx="4036640" cy="4578573"/>
          </a:xfrm>
        </p:spPr>
        <p:txBody>
          <a:bodyPr/>
          <a:lstStyle/>
          <a:p>
            <a:r>
              <a:rPr lang="uk-UA" dirty="0" smtClean="0"/>
              <a:t>Застосовується в умовах, коли </a:t>
            </a:r>
            <a:r>
              <a:rPr lang="uk-UA" dirty="0" smtClean="0">
                <a:solidFill>
                  <a:srgbClr val="C00000"/>
                </a:solidFill>
              </a:rPr>
              <a:t>не можливо</a:t>
            </a:r>
            <a:r>
              <a:rPr lang="uk-UA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Усунення особи від виконання завдання;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Обмеження доступу особи до інформації;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Перегляд  повноважень.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2060848"/>
            <a:ext cx="3581400" cy="4434557"/>
          </a:xfrm>
        </p:spPr>
        <p:txBody>
          <a:bodyPr/>
          <a:lstStyle/>
          <a:p>
            <a:r>
              <a:rPr lang="uk-UA" dirty="0" smtClean="0"/>
              <a:t>І </a:t>
            </a:r>
            <a:r>
              <a:rPr lang="uk-UA" dirty="0" smtClean="0">
                <a:solidFill>
                  <a:srgbClr val="C00000"/>
                </a:solidFill>
              </a:rPr>
              <a:t>відсутні підстави </a:t>
            </a:r>
            <a:r>
              <a:rPr lang="uk-UA" dirty="0" smtClean="0"/>
              <a:t>для: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Переведення або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Звільнення</a:t>
            </a:r>
            <a:endParaRPr lang="ru-RU" dirty="0"/>
          </a:p>
        </p:txBody>
      </p:sp>
      <p:pic>
        <p:nvPicPr>
          <p:cNvPr id="6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187624" cy="1957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10600" cy="570458"/>
          </a:xfrm>
        </p:spPr>
        <p:txBody>
          <a:bodyPr/>
          <a:lstStyle/>
          <a:p>
            <a:pPr algn="ctr"/>
            <a:r>
              <a:rPr lang="uk-UA" dirty="0" smtClean="0"/>
              <a:t>Форми зовнішнього контролю</a:t>
            </a:r>
            <a:endParaRPr lang="ru-RU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extLst/>
          </p:nvPr>
        </p:nvGraphicFramePr>
        <p:xfrm>
          <a:off x="1619672" y="1340768"/>
          <a:ext cx="7349666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5" name="Презентация" r:id="rId4" imgW="1223764" imgH="917536" progId="PowerPoint.Show.12">
                  <p:embed/>
                </p:oleObj>
              </mc:Choice>
              <mc:Fallback>
                <p:oleObj name="Презентация" r:id="rId4" imgW="1223764" imgH="917536" progId="PowerPoint.Show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340768"/>
                        <a:ext cx="7349666" cy="511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092"/>
          <p:cNvSpPr>
            <a:spLocks noEditPoints="1"/>
          </p:cNvSpPr>
          <p:nvPr/>
        </p:nvSpPr>
        <p:spPr bwMode="auto">
          <a:xfrm>
            <a:off x="2699792" y="4077072"/>
            <a:ext cx="432048" cy="377255"/>
          </a:xfrm>
          <a:custGeom>
            <a:avLst/>
            <a:gdLst>
              <a:gd name="T0" fmla="*/ 180 w 302"/>
              <a:gd name="T1" fmla="*/ 0 h 300"/>
              <a:gd name="T2" fmla="*/ 190 w 302"/>
              <a:gd name="T3" fmla="*/ 0 h 300"/>
              <a:gd name="T4" fmla="*/ 206 w 302"/>
              <a:gd name="T5" fmla="*/ 8 h 300"/>
              <a:gd name="T6" fmla="*/ 212 w 302"/>
              <a:gd name="T7" fmla="*/ 12 h 300"/>
              <a:gd name="T8" fmla="*/ 222 w 302"/>
              <a:gd name="T9" fmla="*/ 28 h 300"/>
              <a:gd name="T10" fmla="*/ 226 w 302"/>
              <a:gd name="T11" fmla="*/ 44 h 300"/>
              <a:gd name="T12" fmla="*/ 272 w 302"/>
              <a:gd name="T13" fmla="*/ 76 h 300"/>
              <a:gd name="T14" fmla="*/ 282 w 302"/>
              <a:gd name="T15" fmla="*/ 78 h 300"/>
              <a:gd name="T16" fmla="*/ 292 w 302"/>
              <a:gd name="T17" fmla="*/ 84 h 300"/>
              <a:gd name="T18" fmla="*/ 302 w 302"/>
              <a:gd name="T19" fmla="*/ 106 h 300"/>
              <a:gd name="T20" fmla="*/ 302 w 302"/>
              <a:gd name="T21" fmla="*/ 270 h 300"/>
              <a:gd name="T22" fmla="*/ 292 w 302"/>
              <a:gd name="T23" fmla="*/ 292 h 300"/>
              <a:gd name="T24" fmla="*/ 282 w 302"/>
              <a:gd name="T25" fmla="*/ 298 h 300"/>
              <a:gd name="T26" fmla="*/ 30 w 302"/>
              <a:gd name="T27" fmla="*/ 300 h 300"/>
              <a:gd name="T28" fmla="*/ 18 w 302"/>
              <a:gd name="T29" fmla="*/ 298 h 300"/>
              <a:gd name="T30" fmla="*/ 8 w 302"/>
              <a:gd name="T31" fmla="*/ 292 h 300"/>
              <a:gd name="T32" fmla="*/ 0 w 302"/>
              <a:gd name="T33" fmla="*/ 270 h 300"/>
              <a:gd name="T34" fmla="*/ 0 w 302"/>
              <a:gd name="T35" fmla="*/ 106 h 300"/>
              <a:gd name="T36" fmla="*/ 8 w 302"/>
              <a:gd name="T37" fmla="*/ 84 h 300"/>
              <a:gd name="T38" fmla="*/ 18 w 302"/>
              <a:gd name="T39" fmla="*/ 78 h 300"/>
              <a:gd name="T40" fmla="*/ 76 w 302"/>
              <a:gd name="T41" fmla="*/ 76 h 300"/>
              <a:gd name="T42" fmla="*/ 76 w 302"/>
              <a:gd name="T43" fmla="*/ 44 h 300"/>
              <a:gd name="T44" fmla="*/ 78 w 302"/>
              <a:gd name="T45" fmla="*/ 28 h 300"/>
              <a:gd name="T46" fmla="*/ 88 w 302"/>
              <a:gd name="T47" fmla="*/ 12 h 300"/>
              <a:gd name="T48" fmla="*/ 96 w 302"/>
              <a:gd name="T49" fmla="*/ 8 h 300"/>
              <a:gd name="T50" fmla="*/ 112 w 302"/>
              <a:gd name="T51" fmla="*/ 0 h 300"/>
              <a:gd name="T52" fmla="*/ 120 w 302"/>
              <a:gd name="T53" fmla="*/ 0 h 300"/>
              <a:gd name="T54" fmla="*/ 196 w 302"/>
              <a:gd name="T55" fmla="*/ 76 h 300"/>
              <a:gd name="T56" fmla="*/ 196 w 302"/>
              <a:gd name="T57" fmla="*/ 44 h 300"/>
              <a:gd name="T58" fmla="*/ 192 w 302"/>
              <a:gd name="T59" fmla="*/ 34 h 300"/>
              <a:gd name="T60" fmla="*/ 180 w 302"/>
              <a:gd name="T61" fmla="*/ 30 h 300"/>
              <a:gd name="T62" fmla="*/ 120 w 302"/>
              <a:gd name="T63" fmla="*/ 30 h 300"/>
              <a:gd name="T64" fmla="*/ 110 w 302"/>
              <a:gd name="T65" fmla="*/ 34 h 300"/>
              <a:gd name="T66" fmla="*/ 106 w 302"/>
              <a:gd name="T67" fmla="*/ 4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2" h="300">
                <a:moveTo>
                  <a:pt x="120" y="0"/>
                </a:moveTo>
                <a:lnTo>
                  <a:pt x="180" y="0"/>
                </a:lnTo>
                <a:lnTo>
                  <a:pt x="180" y="0"/>
                </a:lnTo>
                <a:lnTo>
                  <a:pt x="190" y="0"/>
                </a:lnTo>
                <a:lnTo>
                  <a:pt x="198" y="2"/>
                </a:lnTo>
                <a:lnTo>
                  <a:pt x="206" y="8"/>
                </a:lnTo>
                <a:lnTo>
                  <a:pt x="212" y="12"/>
                </a:lnTo>
                <a:lnTo>
                  <a:pt x="212" y="12"/>
                </a:lnTo>
                <a:lnTo>
                  <a:pt x="218" y="20"/>
                </a:lnTo>
                <a:lnTo>
                  <a:pt x="222" y="28"/>
                </a:lnTo>
                <a:lnTo>
                  <a:pt x="226" y="36"/>
                </a:lnTo>
                <a:lnTo>
                  <a:pt x="226" y="44"/>
                </a:lnTo>
                <a:lnTo>
                  <a:pt x="226" y="76"/>
                </a:lnTo>
                <a:lnTo>
                  <a:pt x="272" y="76"/>
                </a:lnTo>
                <a:lnTo>
                  <a:pt x="272" y="76"/>
                </a:lnTo>
                <a:lnTo>
                  <a:pt x="282" y="78"/>
                </a:lnTo>
                <a:lnTo>
                  <a:pt x="292" y="84"/>
                </a:lnTo>
                <a:lnTo>
                  <a:pt x="292" y="84"/>
                </a:lnTo>
                <a:lnTo>
                  <a:pt x="300" y="94"/>
                </a:lnTo>
                <a:lnTo>
                  <a:pt x="302" y="106"/>
                </a:lnTo>
                <a:lnTo>
                  <a:pt x="302" y="270"/>
                </a:lnTo>
                <a:lnTo>
                  <a:pt x="302" y="270"/>
                </a:lnTo>
                <a:lnTo>
                  <a:pt x="300" y="282"/>
                </a:lnTo>
                <a:lnTo>
                  <a:pt x="292" y="292"/>
                </a:lnTo>
                <a:lnTo>
                  <a:pt x="292" y="292"/>
                </a:lnTo>
                <a:lnTo>
                  <a:pt x="282" y="298"/>
                </a:lnTo>
                <a:lnTo>
                  <a:pt x="272" y="300"/>
                </a:lnTo>
                <a:lnTo>
                  <a:pt x="30" y="300"/>
                </a:lnTo>
                <a:lnTo>
                  <a:pt x="30" y="300"/>
                </a:lnTo>
                <a:lnTo>
                  <a:pt x="18" y="298"/>
                </a:lnTo>
                <a:lnTo>
                  <a:pt x="8" y="292"/>
                </a:lnTo>
                <a:lnTo>
                  <a:pt x="8" y="292"/>
                </a:lnTo>
                <a:lnTo>
                  <a:pt x="2" y="282"/>
                </a:lnTo>
                <a:lnTo>
                  <a:pt x="0" y="270"/>
                </a:lnTo>
                <a:lnTo>
                  <a:pt x="0" y="106"/>
                </a:lnTo>
                <a:lnTo>
                  <a:pt x="0" y="106"/>
                </a:lnTo>
                <a:lnTo>
                  <a:pt x="2" y="94"/>
                </a:lnTo>
                <a:lnTo>
                  <a:pt x="8" y="84"/>
                </a:lnTo>
                <a:lnTo>
                  <a:pt x="8" y="84"/>
                </a:lnTo>
                <a:lnTo>
                  <a:pt x="18" y="78"/>
                </a:lnTo>
                <a:lnTo>
                  <a:pt x="30" y="76"/>
                </a:lnTo>
                <a:lnTo>
                  <a:pt x="76" y="76"/>
                </a:lnTo>
                <a:lnTo>
                  <a:pt x="76" y="44"/>
                </a:lnTo>
                <a:lnTo>
                  <a:pt x="76" y="44"/>
                </a:lnTo>
                <a:lnTo>
                  <a:pt x="76" y="36"/>
                </a:lnTo>
                <a:lnTo>
                  <a:pt x="78" y="28"/>
                </a:lnTo>
                <a:lnTo>
                  <a:pt x="82" y="20"/>
                </a:lnTo>
                <a:lnTo>
                  <a:pt x="88" y="12"/>
                </a:lnTo>
                <a:lnTo>
                  <a:pt x="88" y="12"/>
                </a:lnTo>
                <a:lnTo>
                  <a:pt x="96" y="8"/>
                </a:lnTo>
                <a:lnTo>
                  <a:pt x="104" y="2"/>
                </a:lnTo>
                <a:lnTo>
                  <a:pt x="112" y="0"/>
                </a:lnTo>
                <a:lnTo>
                  <a:pt x="120" y="0"/>
                </a:lnTo>
                <a:lnTo>
                  <a:pt x="120" y="0"/>
                </a:lnTo>
                <a:close/>
                <a:moveTo>
                  <a:pt x="106" y="76"/>
                </a:moveTo>
                <a:lnTo>
                  <a:pt x="196" y="76"/>
                </a:lnTo>
                <a:lnTo>
                  <a:pt x="196" y="44"/>
                </a:lnTo>
                <a:lnTo>
                  <a:pt x="196" y="44"/>
                </a:lnTo>
                <a:lnTo>
                  <a:pt x="196" y="38"/>
                </a:lnTo>
                <a:lnTo>
                  <a:pt x="192" y="34"/>
                </a:lnTo>
                <a:lnTo>
                  <a:pt x="188" y="30"/>
                </a:lnTo>
                <a:lnTo>
                  <a:pt x="180" y="30"/>
                </a:lnTo>
                <a:lnTo>
                  <a:pt x="120" y="30"/>
                </a:lnTo>
                <a:lnTo>
                  <a:pt x="120" y="30"/>
                </a:lnTo>
                <a:lnTo>
                  <a:pt x="114" y="30"/>
                </a:lnTo>
                <a:lnTo>
                  <a:pt x="110" y="34"/>
                </a:lnTo>
                <a:lnTo>
                  <a:pt x="106" y="38"/>
                </a:lnTo>
                <a:lnTo>
                  <a:pt x="106" y="44"/>
                </a:lnTo>
                <a:lnTo>
                  <a:pt x="106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32656"/>
            <a:ext cx="8610600" cy="505544"/>
          </a:xfrm>
        </p:spPr>
        <p:txBody>
          <a:bodyPr/>
          <a:lstStyle/>
          <a:p>
            <a:r>
              <a:rPr lang="uk-UA" sz="4000" b="1" dirty="0" smtClean="0"/>
              <a:t>Поняття «неправомірна вигода»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4362549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 smtClean="0"/>
              <a:t>Зміст поняття «неправомірна вигода» визначають </a:t>
            </a:r>
            <a:r>
              <a:rPr lang="uk-UA" sz="2400" b="1" dirty="0" smtClean="0"/>
              <a:t>дві обов’язкові ознаки</a:t>
            </a:r>
            <a:r>
              <a:rPr lang="uk-UA" sz="2400" dirty="0" smtClean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 smtClean="0"/>
              <a:t>1) її предметом можуть бути: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400" dirty="0" smtClean="0"/>
              <a:t>- грошові кошти та інше майно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400" dirty="0" smtClean="0"/>
              <a:t>- переваги, пільги, послуги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400" dirty="0" smtClean="0"/>
              <a:t>- нематеріальні активи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400" dirty="0" smtClean="0"/>
              <a:t>- </a:t>
            </a:r>
            <a:r>
              <a:rPr lang="uk-UA" sz="2400" i="1" u="sng" dirty="0" smtClean="0">
                <a:solidFill>
                  <a:srgbClr val="080808"/>
                </a:solidFill>
              </a:rPr>
              <a:t>будь-які інші</a:t>
            </a:r>
            <a:r>
              <a:rPr lang="uk-UA" sz="2400" dirty="0" smtClean="0">
                <a:solidFill>
                  <a:srgbClr val="080808"/>
                </a:solidFill>
              </a:rPr>
              <a:t> </a:t>
            </a:r>
            <a:r>
              <a:rPr lang="uk-UA" sz="2400" dirty="0" smtClean="0"/>
              <a:t>вигоди нематеріального чи </a:t>
            </a:r>
            <a:r>
              <a:rPr lang="uk-UA" sz="2400" dirty="0" err="1" smtClean="0"/>
              <a:t>негрошового</a:t>
            </a:r>
            <a:r>
              <a:rPr lang="uk-UA" sz="2400" dirty="0" smtClean="0"/>
              <a:t> характеру (на відміну від хабара)</a:t>
            </a:r>
          </a:p>
          <a:p>
            <a:pPr>
              <a:lnSpc>
                <a:spcPct val="90000"/>
              </a:lnSpc>
              <a:buFontTx/>
              <a:buNone/>
            </a:pPr>
            <a:endParaRPr lang="uk-UA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uk-UA" sz="2400" dirty="0" smtClean="0"/>
              <a:t>2) їх обіцяють, пропонують, надають або одержують </a:t>
            </a:r>
            <a:r>
              <a:rPr lang="uk-UA" sz="2400" i="1" u="sng" dirty="0" smtClean="0">
                <a:solidFill>
                  <a:srgbClr val="080808"/>
                </a:solidFill>
              </a:rPr>
              <a:t>без законних на те підстав </a:t>
            </a:r>
            <a:r>
              <a:rPr lang="uk-UA" sz="2400" dirty="0" smtClean="0"/>
              <a:t>(на відміну від законних подарунка, пожертви, нагороди, пільги тощо)</a:t>
            </a:r>
          </a:p>
          <a:p>
            <a:endParaRPr lang="ru-RU" sz="2400" dirty="0"/>
          </a:p>
        </p:txBody>
      </p:sp>
      <p:pic>
        <p:nvPicPr>
          <p:cNvPr id="4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2078" y="0"/>
            <a:ext cx="109192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10600" cy="570458"/>
          </a:xfrm>
        </p:spPr>
        <p:txBody>
          <a:bodyPr/>
          <a:lstStyle/>
          <a:p>
            <a:pPr algn="ctr"/>
            <a:r>
              <a:rPr lang="uk-UA" dirty="0" smtClean="0"/>
              <a:t>Рішення керівника щодо зовнішнього контролю містить:</a:t>
            </a:r>
            <a:endParaRPr lang="ru-RU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619672" y="1340768"/>
          <a:ext cx="7349666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9" name="Презентация" r:id="rId4" imgW="1309169" imgH="983049" progId="PowerPoint.Show.12">
                  <p:embed/>
                </p:oleObj>
              </mc:Choice>
              <mc:Fallback>
                <p:oleObj name="Презентация" r:id="rId4" imgW="1309169" imgH="983049" progId="PowerPoint.Show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340768"/>
                        <a:ext cx="7349666" cy="511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092"/>
          <p:cNvSpPr>
            <a:spLocks noEditPoints="1"/>
          </p:cNvSpPr>
          <p:nvPr/>
        </p:nvSpPr>
        <p:spPr bwMode="auto">
          <a:xfrm>
            <a:off x="2699792" y="4077072"/>
            <a:ext cx="432048" cy="377255"/>
          </a:xfrm>
          <a:custGeom>
            <a:avLst/>
            <a:gdLst>
              <a:gd name="T0" fmla="*/ 180 w 302"/>
              <a:gd name="T1" fmla="*/ 0 h 300"/>
              <a:gd name="T2" fmla="*/ 190 w 302"/>
              <a:gd name="T3" fmla="*/ 0 h 300"/>
              <a:gd name="T4" fmla="*/ 206 w 302"/>
              <a:gd name="T5" fmla="*/ 8 h 300"/>
              <a:gd name="T6" fmla="*/ 212 w 302"/>
              <a:gd name="T7" fmla="*/ 12 h 300"/>
              <a:gd name="T8" fmla="*/ 222 w 302"/>
              <a:gd name="T9" fmla="*/ 28 h 300"/>
              <a:gd name="T10" fmla="*/ 226 w 302"/>
              <a:gd name="T11" fmla="*/ 44 h 300"/>
              <a:gd name="T12" fmla="*/ 272 w 302"/>
              <a:gd name="T13" fmla="*/ 76 h 300"/>
              <a:gd name="T14" fmla="*/ 282 w 302"/>
              <a:gd name="T15" fmla="*/ 78 h 300"/>
              <a:gd name="T16" fmla="*/ 292 w 302"/>
              <a:gd name="T17" fmla="*/ 84 h 300"/>
              <a:gd name="T18" fmla="*/ 302 w 302"/>
              <a:gd name="T19" fmla="*/ 106 h 300"/>
              <a:gd name="T20" fmla="*/ 302 w 302"/>
              <a:gd name="T21" fmla="*/ 270 h 300"/>
              <a:gd name="T22" fmla="*/ 292 w 302"/>
              <a:gd name="T23" fmla="*/ 292 h 300"/>
              <a:gd name="T24" fmla="*/ 282 w 302"/>
              <a:gd name="T25" fmla="*/ 298 h 300"/>
              <a:gd name="T26" fmla="*/ 30 w 302"/>
              <a:gd name="T27" fmla="*/ 300 h 300"/>
              <a:gd name="T28" fmla="*/ 18 w 302"/>
              <a:gd name="T29" fmla="*/ 298 h 300"/>
              <a:gd name="T30" fmla="*/ 8 w 302"/>
              <a:gd name="T31" fmla="*/ 292 h 300"/>
              <a:gd name="T32" fmla="*/ 0 w 302"/>
              <a:gd name="T33" fmla="*/ 270 h 300"/>
              <a:gd name="T34" fmla="*/ 0 w 302"/>
              <a:gd name="T35" fmla="*/ 106 h 300"/>
              <a:gd name="T36" fmla="*/ 8 w 302"/>
              <a:gd name="T37" fmla="*/ 84 h 300"/>
              <a:gd name="T38" fmla="*/ 18 w 302"/>
              <a:gd name="T39" fmla="*/ 78 h 300"/>
              <a:gd name="T40" fmla="*/ 76 w 302"/>
              <a:gd name="T41" fmla="*/ 76 h 300"/>
              <a:gd name="T42" fmla="*/ 76 w 302"/>
              <a:gd name="T43" fmla="*/ 44 h 300"/>
              <a:gd name="T44" fmla="*/ 78 w 302"/>
              <a:gd name="T45" fmla="*/ 28 h 300"/>
              <a:gd name="T46" fmla="*/ 88 w 302"/>
              <a:gd name="T47" fmla="*/ 12 h 300"/>
              <a:gd name="T48" fmla="*/ 96 w 302"/>
              <a:gd name="T49" fmla="*/ 8 h 300"/>
              <a:gd name="T50" fmla="*/ 112 w 302"/>
              <a:gd name="T51" fmla="*/ 0 h 300"/>
              <a:gd name="T52" fmla="*/ 120 w 302"/>
              <a:gd name="T53" fmla="*/ 0 h 300"/>
              <a:gd name="T54" fmla="*/ 196 w 302"/>
              <a:gd name="T55" fmla="*/ 76 h 300"/>
              <a:gd name="T56" fmla="*/ 196 w 302"/>
              <a:gd name="T57" fmla="*/ 44 h 300"/>
              <a:gd name="T58" fmla="*/ 192 w 302"/>
              <a:gd name="T59" fmla="*/ 34 h 300"/>
              <a:gd name="T60" fmla="*/ 180 w 302"/>
              <a:gd name="T61" fmla="*/ 30 h 300"/>
              <a:gd name="T62" fmla="*/ 120 w 302"/>
              <a:gd name="T63" fmla="*/ 30 h 300"/>
              <a:gd name="T64" fmla="*/ 110 w 302"/>
              <a:gd name="T65" fmla="*/ 34 h 300"/>
              <a:gd name="T66" fmla="*/ 106 w 302"/>
              <a:gd name="T67" fmla="*/ 4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2" h="300">
                <a:moveTo>
                  <a:pt x="120" y="0"/>
                </a:moveTo>
                <a:lnTo>
                  <a:pt x="180" y="0"/>
                </a:lnTo>
                <a:lnTo>
                  <a:pt x="180" y="0"/>
                </a:lnTo>
                <a:lnTo>
                  <a:pt x="190" y="0"/>
                </a:lnTo>
                <a:lnTo>
                  <a:pt x="198" y="2"/>
                </a:lnTo>
                <a:lnTo>
                  <a:pt x="206" y="8"/>
                </a:lnTo>
                <a:lnTo>
                  <a:pt x="212" y="12"/>
                </a:lnTo>
                <a:lnTo>
                  <a:pt x="212" y="12"/>
                </a:lnTo>
                <a:lnTo>
                  <a:pt x="218" y="20"/>
                </a:lnTo>
                <a:lnTo>
                  <a:pt x="222" y="28"/>
                </a:lnTo>
                <a:lnTo>
                  <a:pt x="226" y="36"/>
                </a:lnTo>
                <a:lnTo>
                  <a:pt x="226" y="44"/>
                </a:lnTo>
                <a:lnTo>
                  <a:pt x="226" y="76"/>
                </a:lnTo>
                <a:lnTo>
                  <a:pt x="272" y="76"/>
                </a:lnTo>
                <a:lnTo>
                  <a:pt x="272" y="76"/>
                </a:lnTo>
                <a:lnTo>
                  <a:pt x="282" y="78"/>
                </a:lnTo>
                <a:lnTo>
                  <a:pt x="292" y="84"/>
                </a:lnTo>
                <a:lnTo>
                  <a:pt x="292" y="84"/>
                </a:lnTo>
                <a:lnTo>
                  <a:pt x="300" y="94"/>
                </a:lnTo>
                <a:lnTo>
                  <a:pt x="302" y="106"/>
                </a:lnTo>
                <a:lnTo>
                  <a:pt x="302" y="270"/>
                </a:lnTo>
                <a:lnTo>
                  <a:pt x="302" y="270"/>
                </a:lnTo>
                <a:lnTo>
                  <a:pt x="300" y="282"/>
                </a:lnTo>
                <a:lnTo>
                  <a:pt x="292" y="292"/>
                </a:lnTo>
                <a:lnTo>
                  <a:pt x="292" y="292"/>
                </a:lnTo>
                <a:lnTo>
                  <a:pt x="282" y="298"/>
                </a:lnTo>
                <a:lnTo>
                  <a:pt x="272" y="300"/>
                </a:lnTo>
                <a:lnTo>
                  <a:pt x="30" y="300"/>
                </a:lnTo>
                <a:lnTo>
                  <a:pt x="30" y="300"/>
                </a:lnTo>
                <a:lnTo>
                  <a:pt x="18" y="298"/>
                </a:lnTo>
                <a:lnTo>
                  <a:pt x="8" y="292"/>
                </a:lnTo>
                <a:lnTo>
                  <a:pt x="8" y="292"/>
                </a:lnTo>
                <a:lnTo>
                  <a:pt x="2" y="282"/>
                </a:lnTo>
                <a:lnTo>
                  <a:pt x="0" y="270"/>
                </a:lnTo>
                <a:lnTo>
                  <a:pt x="0" y="106"/>
                </a:lnTo>
                <a:lnTo>
                  <a:pt x="0" y="106"/>
                </a:lnTo>
                <a:lnTo>
                  <a:pt x="2" y="94"/>
                </a:lnTo>
                <a:lnTo>
                  <a:pt x="8" y="84"/>
                </a:lnTo>
                <a:lnTo>
                  <a:pt x="8" y="84"/>
                </a:lnTo>
                <a:lnTo>
                  <a:pt x="18" y="78"/>
                </a:lnTo>
                <a:lnTo>
                  <a:pt x="30" y="76"/>
                </a:lnTo>
                <a:lnTo>
                  <a:pt x="76" y="76"/>
                </a:lnTo>
                <a:lnTo>
                  <a:pt x="76" y="44"/>
                </a:lnTo>
                <a:lnTo>
                  <a:pt x="76" y="44"/>
                </a:lnTo>
                <a:lnTo>
                  <a:pt x="76" y="36"/>
                </a:lnTo>
                <a:lnTo>
                  <a:pt x="78" y="28"/>
                </a:lnTo>
                <a:lnTo>
                  <a:pt x="82" y="20"/>
                </a:lnTo>
                <a:lnTo>
                  <a:pt x="88" y="12"/>
                </a:lnTo>
                <a:lnTo>
                  <a:pt x="88" y="12"/>
                </a:lnTo>
                <a:lnTo>
                  <a:pt x="96" y="8"/>
                </a:lnTo>
                <a:lnTo>
                  <a:pt x="104" y="2"/>
                </a:lnTo>
                <a:lnTo>
                  <a:pt x="112" y="0"/>
                </a:lnTo>
                <a:lnTo>
                  <a:pt x="120" y="0"/>
                </a:lnTo>
                <a:lnTo>
                  <a:pt x="120" y="0"/>
                </a:lnTo>
                <a:close/>
                <a:moveTo>
                  <a:pt x="106" y="76"/>
                </a:moveTo>
                <a:lnTo>
                  <a:pt x="196" y="76"/>
                </a:lnTo>
                <a:lnTo>
                  <a:pt x="196" y="44"/>
                </a:lnTo>
                <a:lnTo>
                  <a:pt x="196" y="44"/>
                </a:lnTo>
                <a:lnTo>
                  <a:pt x="196" y="38"/>
                </a:lnTo>
                <a:lnTo>
                  <a:pt x="192" y="34"/>
                </a:lnTo>
                <a:lnTo>
                  <a:pt x="188" y="30"/>
                </a:lnTo>
                <a:lnTo>
                  <a:pt x="180" y="30"/>
                </a:lnTo>
                <a:lnTo>
                  <a:pt x="120" y="30"/>
                </a:lnTo>
                <a:lnTo>
                  <a:pt x="120" y="30"/>
                </a:lnTo>
                <a:lnTo>
                  <a:pt x="114" y="30"/>
                </a:lnTo>
                <a:lnTo>
                  <a:pt x="110" y="34"/>
                </a:lnTo>
                <a:lnTo>
                  <a:pt x="106" y="38"/>
                </a:lnTo>
                <a:lnTo>
                  <a:pt x="106" y="44"/>
                </a:lnTo>
                <a:lnTo>
                  <a:pt x="106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60648"/>
            <a:ext cx="8236024" cy="432048"/>
          </a:xfrm>
        </p:spPr>
        <p:txBody>
          <a:bodyPr/>
          <a:lstStyle/>
          <a:p>
            <a:pPr algn="ctr"/>
            <a:r>
              <a:rPr lang="uk-UA" dirty="0" smtClean="0"/>
              <a:t>Врегулювання </a:t>
            </a:r>
            <a:r>
              <a:rPr lang="uk-UA" dirty="0" err="1" smtClean="0"/>
              <a:t>КІ</a:t>
            </a:r>
            <a:r>
              <a:rPr lang="uk-UA" dirty="0" smtClean="0"/>
              <a:t> – переведення на іншу посаду</a:t>
            </a:r>
            <a:endParaRPr lang="ru-RU" dirty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763688" y="1106736"/>
          <a:ext cx="7171096" cy="537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9" name="Презентация" r:id="rId4" imgW="4634522" imgH="3474687" progId="PowerPoint.Show.12">
                  <p:embed/>
                </p:oleObj>
              </mc:Choice>
              <mc:Fallback>
                <p:oleObj name="Презентация" r:id="rId4" imgW="4634522" imgH="3474687" progId="PowerPoint.Show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106736"/>
                        <a:ext cx="7171096" cy="5377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096"/>
          <p:cNvSpPr txBox="1">
            <a:spLocks noChangeArrowheads="1"/>
          </p:cNvSpPr>
          <p:nvPr/>
        </p:nvSpPr>
        <p:spPr bwMode="auto">
          <a:xfrm>
            <a:off x="1907704" y="1196752"/>
            <a:ext cx="1763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ko-KR" b="1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Ст.34 ч.1</a:t>
            </a:r>
            <a:endParaRPr lang="en-US" altLang="ko-KR" b="1" i="0" dirty="0">
              <a:solidFill>
                <a:srgbClr val="000066"/>
              </a:solidFill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60648"/>
            <a:ext cx="8236024" cy="432048"/>
          </a:xfrm>
        </p:spPr>
        <p:txBody>
          <a:bodyPr/>
          <a:lstStyle/>
          <a:p>
            <a:pPr algn="ctr"/>
            <a:r>
              <a:rPr lang="uk-UA" dirty="0" smtClean="0"/>
              <a:t>Врегулювання </a:t>
            </a:r>
            <a:r>
              <a:rPr lang="uk-UA" dirty="0" err="1" smtClean="0"/>
              <a:t>КІ</a:t>
            </a:r>
            <a:r>
              <a:rPr lang="uk-UA" dirty="0" smtClean="0"/>
              <a:t> – звільнення</a:t>
            </a:r>
            <a:endParaRPr lang="ru-RU" dirty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763688" y="1106736"/>
          <a:ext cx="7171096" cy="537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3" name="Презентация" r:id="rId4" imgW="4634522" imgH="3474687" progId="PowerPoint.Show.12">
                  <p:embed/>
                </p:oleObj>
              </mc:Choice>
              <mc:Fallback>
                <p:oleObj name="Презентация" r:id="rId4" imgW="4634522" imgH="3474687" progId="PowerPoint.Show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106736"/>
                        <a:ext cx="7171096" cy="5377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096"/>
          <p:cNvSpPr txBox="1">
            <a:spLocks noChangeArrowheads="1"/>
          </p:cNvSpPr>
          <p:nvPr/>
        </p:nvSpPr>
        <p:spPr bwMode="auto">
          <a:xfrm>
            <a:off x="1907704" y="1196752"/>
            <a:ext cx="1763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ko-KR" b="1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Ст.34 ч.2</a:t>
            </a:r>
            <a:endParaRPr lang="en-US" altLang="ko-KR" b="1" i="0" dirty="0">
              <a:solidFill>
                <a:srgbClr val="000066"/>
              </a:solidFill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452048" cy="715962"/>
          </a:xfrm>
        </p:spPr>
        <p:txBody>
          <a:bodyPr/>
          <a:lstStyle/>
          <a:p>
            <a:r>
              <a:rPr lang="uk-UA" dirty="0" smtClean="0"/>
              <a:t>Особливості врегулювання </a:t>
            </a:r>
            <a:r>
              <a:rPr lang="uk-UA" dirty="0" err="1" smtClean="0"/>
              <a:t>КІ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484784"/>
            <a:ext cx="3581400" cy="4506565"/>
          </a:xfrm>
        </p:spPr>
        <p:txBody>
          <a:bodyPr/>
          <a:lstStyle/>
          <a:p>
            <a:r>
              <a:rPr lang="uk-UA" dirty="0" smtClean="0"/>
              <a:t>Президент, нардепи, керівники ОВ, судді, керівництво ОВВ, депутати  і керівництво місцевих рад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484784"/>
            <a:ext cx="3581400" cy="4506565"/>
          </a:xfrm>
        </p:spPr>
        <p:txBody>
          <a:bodyPr/>
          <a:lstStyle/>
          <a:p>
            <a:r>
              <a:rPr lang="uk-UA" dirty="0" smtClean="0"/>
              <a:t>Правила врегулювання </a:t>
            </a:r>
            <a:r>
              <a:rPr lang="uk-UA" dirty="0" err="1" smtClean="0"/>
              <a:t>КІ</a:t>
            </a:r>
            <a:r>
              <a:rPr lang="uk-UA" dirty="0" smtClean="0"/>
              <a:t> визначаються  спеціальними законами, які регулюють статус цих   осіб та органів .</a:t>
            </a:r>
            <a:endParaRPr lang="ru-RU" dirty="0"/>
          </a:p>
        </p:txBody>
      </p:sp>
      <p:pic>
        <p:nvPicPr>
          <p:cNvPr id="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187624" cy="1957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60648"/>
            <a:ext cx="8236024" cy="432048"/>
          </a:xfrm>
        </p:spPr>
        <p:txBody>
          <a:bodyPr/>
          <a:lstStyle/>
          <a:p>
            <a:pPr algn="ctr"/>
            <a:r>
              <a:rPr lang="uk-UA" dirty="0" smtClean="0"/>
              <a:t>Особливості  врегулювання </a:t>
            </a:r>
            <a:r>
              <a:rPr lang="uk-UA" dirty="0" err="1" smtClean="0"/>
              <a:t>КІ</a:t>
            </a:r>
            <a:r>
              <a:rPr lang="uk-UA" dirty="0" smtClean="0"/>
              <a:t> </a:t>
            </a:r>
            <a:endParaRPr lang="ru-RU" dirty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763688" y="1106736"/>
          <a:ext cx="7171096" cy="537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3" name="Презентация" r:id="rId4" imgW="4634522" imgH="3474687" progId="PowerPoint.Show.12">
                  <p:embed/>
                </p:oleObj>
              </mc:Choice>
              <mc:Fallback>
                <p:oleObj name="Презентация" r:id="rId4" imgW="4634522" imgH="3474687" progId="PowerPoint.Show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106736"/>
                        <a:ext cx="7171096" cy="5377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096"/>
          <p:cNvSpPr txBox="1">
            <a:spLocks noChangeArrowheads="1"/>
          </p:cNvSpPr>
          <p:nvPr/>
        </p:nvSpPr>
        <p:spPr bwMode="auto">
          <a:xfrm>
            <a:off x="1907704" y="1196752"/>
            <a:ext cx="1763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ko-KR" b="1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Ст.35</a:t>
            </a:r>
            <a:endParaRPr lang="en-US" altLang="ko-KR" b="1" i="0" dirty="0">
              <a:solidFill>
                <a:srgbClr val="000066"/>
              </a:solidFill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610600" cy="3234754"/>
          </a:xfrm>
        </p:spPr>
        <p:txBody>
          <a:bodyPr/>
          <a:lstStyle/>
          <a:p>
            <a:r>
              <a:rPr lang="ru-RU" dirty="0"/>
              <a:t>Алгоритм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актуальний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при </a:t>
            </a:r>
            <a:r>
              <a:rPr lang="ru-RU" dirty="0" err="1"/>
              <a:t>вчасному</a:t>
            </a:r>
            <a:r>
              <a:rPr lang="ru-RU" dirty="0"/>
              <a:t> </a:t>
            </a:r>
            <a:r>
              <a:rPr lang="ru-RU" dirty="0" err="1"/>
              <a:t>повідомленні</a:t>
            </a:r>
            <a:r>
              <a:rPr lang="ru-RU" dirty="0"/>
              <a:t> про </a:t>
            </a:r>
            <a:r>
              <a:rPr lang="ru-RU" dirty="0" err="1"/>
              <a:t>конфлікт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93016"/>
            <a:ext cx="2808312" cy="34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610600" cy="2082626"/>
          </a:xfrm>
        </p:spPr>
        <p:txBody>
          <a:bodyPr/>
          <a:lstStyle/>
          <a:p>
            <a:r>
              <a:rPr lang="ru-RU"/>
              <a:t>При </a:t>
            </a:r>
            <a:r>
              <a:rPr lang="ru-RU" dirty="0" err="1"/>
              <a:t>порушенні</a:t>
            </a:r>
            <a:r>
              <a:rPr lang="ru-RU" dirty="0"/>
              <a:t> строку, </a:t>
            </a:r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вирішує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притягнення</a:t>
            </a:r>
            <a:r>
              <a:rPr lang="ru-RU" dirty="0"/>
              <a:t> до </a:t>
            </a:r>
            <a:r>
              <a:rPr lang="ru-RU" dirty="0" err="1"/>
              <a:t>відповідальності</a:t>
            </a:r>
            <a:r>
              <a:rPr lang="ru-RU" dirty="0"/>
              <a:t>  особи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599181"/>
            <a:ext cx="2951925" cy="2951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0691" y="2348878"/>
            <a:ext cx="2160240" cy="34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10600" cy="715962"/>
          </a:xfrm>
        </p:spPr>
        <p:txBody>
          <a:bodyPr/>
          <a:lstStyle/>
          <a:p>
            <a:pPr algn="ctr"/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подарунків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.</a:t>
            </a:r>
            <a:endParaRPr lang="ru-RU" dirty="0"/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1619672" y="1628800"/>
          <a:ext cx="7272808" cy="4770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7" name="Презентация" r:id="rId4" imgW="3982280" imgH="2985503" progId="PowerPoint.Show.12">
                  <p:embed/>
                </p:oleObj>
              </mc:Choice>
              <mc:Fallback>
                <p:oleObj name="Презентация" r:id="rId4" imgW="3982280" imgH="2985503" progId="PowerPoint.Show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628800"/>
                        <a:ext cx="7272808" cy="4770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10600" cy="715962"/>
          </a:xfrm>
        </p:spPr>
        <p:txBody>
          <a:bodyPr/>
          <a:lstStyle/>
          <a:p>
            <a:pPr algn="ctr"/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подарунків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.</a:t>
            </a:r>
            <a:endParaRPr lang="ru-RU" dirty="0"/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1619672" y="1628800"/>
          <a:ext cx="7272808" cy="4770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9" name="Презентация" r:id="rId4" imgW="3052564" imgH="2288981" progId="PowerPoint.Show.12">
                  <p:embed/>
                </p:oleObj>
              </mc:Choice>
              <mc:Fallback>
                <p:oleObj name="Презентация" r:id="rId4" imgW="3052564" imgH="2288981" progId="PowerPoint.Show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628800"/>
                        <a:ext cx="7272808" cy="4770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4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/>
              <a:t>Подарунки </a:t>
            </a:r>
            <a:r>
              <a:rPr lang="uk-UA" sz="5400" b="1" dirty="0" smtClean="0"/>
              <a:t> </a:t>
            </a:r>
            <a:r>
              <a:rPr lang="uk-UA" sz="2800" b="1" dirty="0" smtClean="0"/>
              <a:t>(</a:t>
            </a:r>
            <a:r>
              <a:rPr lang="uk-UA" sz="2800" b="1" dirty="0"/>
              <a:t>ч.1 ст.172-5 КУпАП)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3200" u="sng" dirty="0" smtClean="0">
                <a:solidFill>
                  <a:srgbClr val="080808"/>
                </a:solidFill>
              </a:rPr>
              <a:t>Неправомірні</a:t>
            </a:r>
            <a:r>
              <a:rPr lang="uk-UA" dirty="0" smtClean="0">
                <a:solidFill>
                  <a:srgbClr val="080808"/>
                </a:solidFill>
              </a:rPr>
              <a:t>	</a:t>
            </a:r>
            <a:endParaRPr lang="ru-RU" dirty="0">
              <a:solidFill>
                <a:srgbClr val="080808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dirty="0" smtClean="0">
                <a:solidFill>
                  <a:srgbClr val="080808"/>
                </a:solidFill>
              </a:rPr>
              <a:t> </a:t>
            </a:r>
            <a:r>
              <a:rPr lang="uk-UA" sz="3600" b="1" dirty="0" smtClean="0">
                <a:solidFill>
                  <a:srgbClr val="080808"/>
                </a:solidFill>
              </a:rPr>
              <a:t>Не приймати!</a:t>
            </a:r>
            <a:endParaRPr lang="ru-RU" sz="3600" b="1" dirty="0">
              <a:solidFill>
                <a:srgbClr val="080808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sz="3200" u="sng" dirty="0" smtClean="0"/>
              <a:t>Правомірні</a:t>
            </a:r>
            <a:endParaRPr lang="ru-RU" sz="3200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rgbClr val="080808"/>
                </a:solidFill>
              </a:rPr>
              <a:t>Особисті</a:t>
            </a:r>
            <a:endParaRPr lang="uk-UA" sz="3200" dirty="0" smtClean="0"/>
          </a:p>
          <a:p>
            <a:r>
              <a:rPr lang="uk-UA" sz="3200" dirty="0" smtClean="0">
                <a:solidFill>
                  <a:srgbClr val="080808"/>
                </a:solidFill>
              </a:rPr>
              <a:t>Офіційні:</a:t>
            </a:r>
          </a:p>
          <a:p>
            <a:pPr>
              <a:buFontTx/>
              <a:buChar char="-"/>
            </a:pPr>
            <a:r>
              <a:rPr lang="uk-UA" sz="3200" dirty="0" smtClean="0"/>
              <a:t>Комісія органу </a:t>
            </a:r>
          </a:p>
          <a:p>
            <a:pPr>
              <a:buFontTx/>
              <a:buChar char="-"/>
            </a:pP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61781"/>
            <a:ext cx="1688738" cy="1688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365104"/>
            <a:ext cx="2651827" cy="19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934200" cy="715963"/>
          </a:xfrm>
        </p:spPr>
        <p:txBody>
          <a:bodyPr/>
          <a:lstStyle/>
          <a:p>
            <a:r>
              <a:rPr lang="uk-UA" sz="3200" b="1" dirty="0" smtClean="0">
                <a:solidFill>
                  <a:srgbClr val="080808"/>
                </a:solidFill>
              </a:rPr>
              <a:t>Службові повноваження і пов’язані із ними можливостей</a:t>
            </a:r>
            <a:endParaRPr lang="en-US" sz="3200" b="1" dirty="0">
              <a:solidFill>
                <a:srgbClr val="080808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124744"/>
            <a:ext cx="7308304" cy="587727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dirty="0" smtClean="0">
                <a:solidFill>
                  <a:srgbClr val="080808"/>
                </a:solidFill>
              </a:rPr>
              <a:t>Службові повноваження</a:t>
            </a:r>
            <a:r>
              <a:rPr lang="uk-UA" sz="2400" dirty="0" smtClean="0">
                <a:solidFill>
                  <a:srgbClr val="080808"/>
                </a:solidFill>
              </a:rPr>
              <a:t> - це комплекс офіційно покладених на певних службовців конкретних обов’язків, а також прав, наданих виключно для ефективного виконання цих обов’язків.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400" dirty="0" smtClean="0">
                <a:solidFill>
                  <a:srgbClr val="080808"/>
                </a:solidFill>
              </a:rPr>
              <a:t>Службові повноваження повинні бути </a:t>
            </a:r>
            <a:r>
              <a:rPr lang="uk-UA" sz="2400" u="sng" dirty="0" smtClean="0">
                <a:solidFill>
                  <a:srgbClr val="080808"/>
                </a:solidFill>
              </a:rPr>
              <a:t>передбачені відповідним нормативно-правовим актом</a:t>
            </a:r>
            <a:r>
              <a:rPr lang="uk-UA" sz="2400" dirty="0" smtClean="0">
                <a:solidFill>
                  <a:srgbClr val="080808"/>
                </a:solidFill>
              </a:rPr>
              <a:t>: конституцією, законом, міжнародним договором, указом, постановою, статутом, положенням, правилами, інструкцією тощо.</a:t>
            </a:r>
            <a:r>
              <a:rPr lang="ru-RU" sz="2400" dirty="0" smtClean="0">
                <a:solidFill>
                  <a:srgbClr val="080808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080808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u="sng" dirty="0" smtClean="0">
                <a:solidFill>
                  <a:srgbClr val="080808"/>
                </a:solidFill>
              </a:rPr>
              <a:t>Використання особою наданих службових повноважень чи пов’язаних із ними можливостей</a:t>
            </a:r>
            <a:r>
              <a:rPr lang="uk-UA" sz="2400" u="sng" dirty="0" smtClean="0">
                <a:solidFill>
                  <a:srgbClr val="080808"/>
                </a:solidFill>
              </a:rPr>
              <a:t> означає </a:t>
            </a:r>
            <a:r>
              <a:rPr lang="uk-UA" sz="2400" dirty="0" smtClean="0">
                <a:solidFill>
                  <a:srgbClr val="080808"/>
                </a:solidFill>
              </a:rPr>
              <a:t>вчинення будь-яких дій (у т.ч. прийняття рішень) чи втримання від вчинення будь-яких дій (умисна бездіяльність) під час виконання нею своїх службових обов’язків.</a:t>
            </a:r>
            <a:r>
              <a:rPr lang="ru-RU" sz="2400" dirty="0" smtClean="0">
                <a:solidFill>
                  <a:srgbClr val="080808"/>
                </a:solidFill>
              </a:rPr>
              <a:t> </a:t>
            </a:r>
          </a:p>
          <a:p>
            <a:pPr>
              <a:lnSpc>
                <a:spcPct val="80000"/>
              </a:lnSpc>
              <a:buNone/>
            </a:pPr>
            <a:endParaRPr lang="ru-RU" sz="2400" dirty="0" smtClean="0">
              <a:solidFill>
                <a:srgbClr val="080808"/>
              </a:solidFill>
            </a:endParaRPr>
          </a:p>
        </p:txBody>
      </p:sp>
      <p:pic>
        <p:nvPicPr>
          <p:cNvPr id="4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2078" y="0"/>
            <a:ext cx="109192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769"/>
            <a:ext cx="8610600" cy="715962"/>
          </a:xfrm>
        </p:spPr>
        <p:txBody>
          <a:bodyPr/>
          <a:lstStyle/>
          <a:p>
            <a:r>
              <a:rPr lang="uk-UA" dirty="0" smtClean="0"/>
              <a:t>Пропонують неправомірний подарунок на робочому місці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340768"/>
            <a:ext cx="3964632" cy="443455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1.Відмовитись</a:t>
            </a:r>
          </a:p>
          <a:p>
            <a:pPr marL="0" indent="0">
              <a:buNone/>
            </a:pPr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r>
              <a:rPr lang="uk-UA" dirty="0" smtClean="0"/>
              <a:t>2.Ідентифікувати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0606" y="1340768"/>
            <a:ext cx="3803848" cy="443455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3.Залучити свідків</a:t>
            </a: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4.Письмово повідомити керівнику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5805" y="1916832"/>
            <a:ext cx="1973677" cy="1480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5675" y="4073330"/>
            <a:ext cx="1723336" cy="1723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792615"/>
            <a:ext cx="1456973" cy="16518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279868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Подарунок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59131"/>
            <a:ext cx="4491608" cy="411509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980728"/>
            <a:ext cx="3962400" cy="4794597"/>
          </a:xfrm>
        </p:spPr>
        <p:txBody>
          <a:bodyPr/>
          <a:lstStyle/>
          <a:p>
            <a:r>
              <a:rPr lang="uk-UA" dirty="0" smtClean="0"/>
              <a:t>Поза робочим місцем, вдома.</a:t>
            </a:r>
          </a:p>
          <a:p>
            <a:endParaRPr lang="uk-UA" dirty="0" smtClean="0"/>
          </a:p>
          <a:p>
            <a:r>
              <a:rPr lang="uk-UA" dirty="0" smtClean="0"/>
              <a:t>1.Викликати поліцію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8858" y="2996952"/>
            <a:ext cx="1891690" cy="28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КІ</a:t>
            </a:r>
            <a:r>
              <a:rPr lang="uk-UA" dirty="0" smtClean="0"/>
              <a:t> і подарунки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4248472" cy="4362549"/>
          </a:xfrm>
        </p:spPr>
        <p:txBody>
          <a:bodyPr/>
          <a:lstStyle/>
          <a:p>
            <a:r>
              <a:rPr lang="ru-RU" sz="2400" dirty="0" err="1" smtClean="0"/>
              <a:t>Рішення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прийняте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можновладцем</a:t>
            </a:r>
            <a:r>
              <a:rPr lang="ru-RU" sz="2400" dirty="0" smtClean="0"/>
              <a:t>  на </a:t>
            </a:r>
            <a:r>
              <a:rPr lang="ru-RU" sz="2400" dirty="0" err="1" smtClean="0"/>
              <a:t>користь</a:t>
            </a:r>
            <a:r>
              <a:rPr lang="ru-RU" sz="2400" dirty="0" smtClean="0"/>
              <a:t> особи,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їйого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близькі</a:t>
            </a:r>
            <a:r>
              <a:rPr lang="ru-RU" sz="2400" dirty="0" smtClean="0"/>
              <a:t> особи </a:t>
            </a:r>
            <a:r>
              <a:rPr lang="ru-RU" sz="2400" dirty="0" err="1" smtClean="0"/>
              <a:t>отримали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подарунок</a:t>
            </a:r>
            <a:r>
              <a:rPr lang="ru-RU" sz="2400" dirty="0" smtClean="0"/>
              <a:t>, </a:t>
            </a:r>
            <a:r>
              <a:rPr lang="ru-RU" sz="2400" dirty="0" err="1" smtClean="0"/>
              <a:t>вважаються</a:t>
            </a:r>
            <a:r>
              <a:rPr lang="ru-RU" sz="2400" dirty="0" smtClean="0"/>
              <a:t> такими,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прийняті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умовах</a:t>
            </a:r>
            <a:r>
              <a:rPr lang="ru-RU" sz="2400" dirty="0" smtClean="0"/>
              <a:t>  КІ, </a:t>
            </a:r>
            <a:r>
              <a:rPr lang="ru-RU" sz="2400" dirty="0" err="1" smtClean="0"/>
              <a:t>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розповсюджуються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chemeClr val="accent3"/>
                </a:solidFill>
              </a:rPr>
              <a:t>положення</a:t>
            </a:r>
            <a:r>
              <a:rPr lang="ru-RU" sz="2400" dirty="0" smtClean="0">
                <a:solidFill>
                  <a:schemeClr val="accent3"/>
                </a:solidFill>
              </a:rPr>
              <a:t> </a:t>
            </a:r>
            <a:r>
              <a:rPr lang="ru-RU" sz="2400" u="sng" dirty="0" err="1" smtClean="0">
                <a:solidFill>
                  <a:schemeClr val="accent3"/>
                </a:solidFill>
              </a:rPr>
              <a:t>статті</a:t>
            </a:r>
            <a:r>
              <a:rPr lang="ru-RU" sz="2400" u="sng" dirty="0" smtClean="0">
                <a:solidFill>
                  <a:schemeClr val="accent3"/>
                </a:solidFill>
              </a:rPr>
              <a:t> </a:t>
            </a:r>
            <a:r>
              <a:rPr lang="ru-RU" sz="2400" u="sng" dirty="0" smtClean="0">
                <a:solidFill>
                  <a:schemeClr val="bg1">
                    <a:lumMod val="95000"/>
                  </a:schemeClr>
                </a:solidFill>
              </a:rPr>
              <a:t>67</a:t>
            </a:r>
            <a:r>
              <a:rPr lang="ru-RU" sz="2400" dirty="0" smtClean="0"/>
              <a:t> 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Закону.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3581400" cy="3870325"/>
          </a:xfrm>
        </p:spPr>
        <p:txBody>
          <a:bodyPr/>
          <a:lstStyle/>
          <a:p>
            <a:r>
              <a:rPr lang="ru-RU" dirty="0" err="1" smtClean="0"/>
              <a:t>Правочин</a:t>
            </a:r>
            <a:r>
              <a:rPr lang="ru-RU" dirty="0" smtClean="0"/>
              <a:t>, </a:t>
            </a:r>
            <a:r>
              <a:rPr lang="ru-RU" dirty="0" err="1" smtClean="0"/>
              <a:t>укладений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Закону,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визнаним</a:t>
            </a:r>
            <a:r>
              <a:rPr lang="ru-RU" dirty="0" smtClean="0"/>
              <a:t> </a:t>
            </a:r>
            <a:r>
              <a:rPr lang="ru-RU" dirty="0" err="1" smtClean="0"/>
              <a:t>недійсним</a:t>
            </a:r>
            <a:r>
              <a:rPr lang="ru-RU" dirty="0" smtClean="0"/>
              <a:t> (ст.67 Закону)</a:t>
            </a:r>
            <a:endParaRPr lang="ru-RU" dirty="0"/>
          </a:p>
        </p:txBody>
      </p:sp>
      <p:pic>
        <p:nvPicPr>
          <p:cNvPr id="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187624" cy="1957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740080" cy="715962"/>
          </a:xfrm>
        </p:spPr>
        <p:txBody>
          <a:bodyPr/>
          <a:lstStyle/>
          <a:p>
            <a:pPr algn="ctr"/>
            <a:r>
              <a:rPr lang="ru-RU" sz="3200" dirty="0" err="1" smtClean="0"/>
              <a:t>Обмеження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щодо</a:t>
            </a:r>
            <a:r>
              <a:rPr lang="ru-RU" sz="3200" dirty="0" smtClean="0"/>
              <a:t> </a:t>
            </a:r>
            <a:r>
              <a:rPr lang="ru-RU" sz="3200" dirty="0" err="1" smtClean="0"/>
              <a:t>сумісництва</a:t>
            </a:r>
            <a:r>
              <a:rPr lang="ru-RU" sz="3200" dirty="0" smtClean="0"/>
              <a:t> та </a:t>
            </a:r>
            <a:r>
              <a:rPr lang="ru-RU" sz="3200" dirty="0" err="1" smtClean="0"/>
              <a:t>суміщення</a:t>
            </a:r>
            <a:r>
              <a:rPr lang="ru-RU" sz="3200" dirty="0" smtClean="0"/>
              <a:t> (ст.25)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7096" y="980728"/>
            <a:ext cx="8136904" cy="4794597"/>
          </a:xfrm>
        </p:spPr>
        <p:txBody>
          <a:bodyPr/>
          <a:lstStyle/>
          <a:p>
            <a:r>
              <a:rPr lang="uk-UA" sz="2000" dirty="0" smtClean="0"/>
              <a:t>Забороняється:</a:t>
            </a:r>
          </a:p>
          <a:p>
            <a:pPr>
              <a:buNone/>
            </a:pPr>
            <a:r>
              <a:rPr lang="ru-RU" sz="2000" dirty="0" smtClean="0"/>
              <a:t>1) </a:t>
            </a:r>
            <a:r>
              <a:rPr lang="ru-RU" sz="2000" dirty="0" err="1" smtClean="0"/>
              <a:t>займатися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іншою</a:t>
            </a:r>
            <a:r>
              <a:rPr lang="ru-RU" sz="2000" dirty="0" smtClean="0"/>
              <a:t> </a:t>
            </a:r>
            <a:r>
              <a:rPr lang="ru-RU" sz="2000" dirty="0" err="1" smtClean="0"/>
              <a:t>оплачуваною</a:t>
            </a:r>
            <a:r>
              <a:rPr lang="ru-RU" sz="2000" dirty="0" smtClean="0"/>
              <a:t> (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викладацької</a:t>
            </a:r>
            <a:r>
              <a:rPr lang="ru-RU" sz="2000" dirty="0" smtClean="0"/>
              <a:t>, </a:t>
            </a:r>
            <a:r>
              <a:rPr lang="ru-RU" sz="2000" dirty="0" err="1" smtClean="0"/>
              <a:t>наукової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творчої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медичної</a:t>
            </a:r>
            <a:r>
              <a:rPr lang="ru-RU" sz="2000" dirty="0" smtClean="0"/>
              <a:t> практики, </a:t>
            </a:r>
            <a:r>
              <a:rPr lang="ru-RU" sz="2000" dirty="0" err="1" smtClean="0"/>
              <a:t>інструкторської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суддівської</a:t>
            </a:r>
            <a:r>
              <a:rPr lang="ru-RU" sz="2000" dirty="0" smtClean="0"/>
              <a:t> практики </a:t>
            </a:r>
            <a:r>
              <a:rPr lang="ru-RU" sz="2000" dirty="0" err="1" smtClean="0"/>
              <a:t>із</a:t>
            </a:r>
            <a:r>
              <a:rPr lang="ru-RU" sz="2000" dirty="0" smtClean="0"/>
              <a:t> спорту)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підприємницькою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діяльністю</a:t>
            </a:r>
            <a:r>
              <a:rPr lang="ru-RU" sz="2000" dirty="0" smtClean="0"/>
              <a:t>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передбачено</a:t>
            </a:r>
            <a:r>
              <a:rPr lang="ru-RU" sz="2000" dirty="0" smtClean="0"/>
              <a:t> </a:t>
            </a:r>
            <a:r>
              <a:rPr lang="ru-RU" sz="2000" u="sng" dirty="0" err="1" smtClean="0">
                <a:hlinkClick r:id="rId2"/>
              </a:rPr>
              <a:t>Конституцією</a:t>
            </a:r>
            <a:r>
              <a:rPr lang="ru-RU" sz="2000" dirty="0" smtClean="0"/>
              <a:t> 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законами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(</a:t>
            </a:r>
            <a:r>
              <a:rPr lang="ru-RU" sz="2000" i="1" dirty="0" smtClean="0">
                <a:solidFill>
                  <a:srgbClr val="080808"/>
                </a:solidFill>
              </a:rPr>
              <a:t>не </a:t>
            </a:r>
            <a:r>
              <a:rPr lang="ru-RU" sz="2000" i="1" dirty="0" err="1" smtClean="0">
                <a:solidFill>
                  <a:srgbClr val="080808"/>
                </a:solidFill>
              </a:rPr>
              <a:t>поширюється</a:t>
            </a:r>
            <a:r>
              <a:rPr lang="ru-RU" sz="2000" i="1" dirty="0" smtClean="0">
                <a:solidFill>
                  <a:srgbClr val="080808"/>
                </a:solidFill>
              </a:rPr>
              <a:t> на </a:t>
            </a:r>
            <a:r>
              <a:rPr lang="ru-RU" sz="2000" i="1" dirty="0" err="1" smtClean="0">
                <a:solidFill>
                  <a:srgbClr val="080808"/>
                </a:solidFill>
              </a:rPr>
              <a:t>депутатів</a:t>
            </a:r>
            <a:r>
              <a:rPr lang="ru-RU" sz="2000" i="1" dirty="0" smtClean="0">
                <a:solidFill>
                  <a:srgbClr val="080808"/>
                </a:solidFill>
              </a:rPr>
              <a:t>  ВР та </a:t>
            </a:r>
            <a:r>
              <a:rPr lang="ru-RU" sz="2000" i="1" dirty="0" err="1" smtClean="0">
                <a:solidFill>
                  <a:srgbClr val="080808"/>
                </a:solidFill>
              </a:rPr>
              <a:t>місцевих</a:t>
            </a:r>
            <a:r>
              <a:rPr lang="ru-RU" sz="2000" i="1" dirty="0" smtClean="0">
                <a:solidFill>
                  <a:srgbClr val="080808"/>
                </a:solidFill>
              </a:rPr>
              <a:t> рад</a:t>
            </a:r>
            <a:r>
              <a:rPr lang="ru-RU" sz="2000" i="1" dirty="0" smtClean="0"/>
              <a:t>)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2) </a:t>
            </a:r>
            <a:r>
              <a:rPr lang="ru-RU" sz="2000" dirty="0" err="1" smtClean="0"/>
              <a:t>входити</a:t>
            </a:r>
            <a:r>
              <a:rPr lang="ru-RU" sz="2000" dirty="0" smtClean="0"/>
              <a:t> до складу </a:t>
            </a:r>
            <a:r>
              <a:rPr lang="ru-RU" sz="2000" dirty="0" err="1" smtClean="0"/>
              <a:t>правління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виконавчих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контрольних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органів</a:t>
            </a:r>
            <a:r>
              <a:rPr lang="ru-RU" sz="2000" dirty="0" smtClean="0"/>
              <a:t>, </a:t>
            </a:r>
            <a:r>
              <a:rPr lang="ru-RU" sz="2000" dirty="0" err="1" smtClean="0"/>
              <a:t>наглядової</a:t>
            </a:r>
            <a:r>
              <a:rPr lang="ru-RU" sz="2000" dirty="0" smtClean="0"/>
              <a:t> ради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одержання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прибутку</a:t>
            </a:r>
            <a:r>
              <a:rPr lang="ru-RU" sz="2000" dirty="0" smtClean="0"/>
              <a:t> (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випадків</a:t>
            </a:r>
            <a:r>
              <a:rPr lang="ru-RU" sz="2000" dirty="0" smtClean="0"/>
              <a:t>, коли особи </a:t>
            </a:r>
            <a:r>
              <a:rPr lang="ru-RU" sz="2000" dirty="0" err="1" smtClean="0"/>
              <a:t>здійснюють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управління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акціями</a:t>
            </a:r>
            <a:r>
              <a:rPr lang="ru-RU" sz="2000" dirty="0" smtClean="0"/>
              <a:t> (</a:t>
            </a:r>
            <a:r>
              <a:rPr lang="ru-RU" sz="2000" dirty="0" err="1" smtClean="0"/>
              <a:t>частками</a:t>
            </a:r>
            <a:r>
              <a:rPr lang="ru-RU" sz="2000" dirty="0" smtClean="0"/>
              <a:t>, паями),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належать </a:t>
            </a:r>
            <a:r>
              <a:rPr lang="ru-RU" sz="2000" dirty="0" err="1" smtClean="0"/>
              <a:t>державі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громаді</a:t>
            </a:r>
            <a:r>
              <a:rPr lang="ru-RU" sz="2000" dirty="0" smtClean="0"/>
              <a:t>, та </a:t>
            </a:r>
            <a:r>
              <a:rPr lang="ru-RU" sz="2000" dirty="0" err="1" smtClean="0"/>
              <a:t>представляють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інтереси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громади</a:t>
            </a:r>
            <a:r>
              <a:rPr lang="ru-RU" sz="2000" dirty="0" smtClean="0"/>
              <a:t> в </a:t>
            </a:r>
            <a:r>
              <a:rPr lang="ru-RU" sz="2000" dirty="0" err="1" smtClean="0"/>
              <a:t>раді</a:t>
            </a:r>
            <a:r>
              <a:rPr lang="ru-RU" sz="2000" dirty="0" smtClean="0"/>
              <a:t> (</a:t>
            </a:r>
            <a:r>
              <a:rPr lang="ru-RU" sz="2000" dirty="0" err="1" smtClean="0"/>
              <a:t>спостережній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</a:t>
            </a:r>
            <a:r>
              <a:rPr lang="ru-RU" sz="2000" dirty="0" smtClean="0"/>
              <a:t>), </a:t>
            </a:r>
            <a:r>
              <a:rPr lang="ru-RU" sz="2000" dirty="0" err="1" smtClean="0"/>
              <a:t>ревізійній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комісії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),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передбачено</a:t>
            </a:r>
            <a:r>
              <a:rPr lang="ru-RU" sz="2000" u="sng" dirty="0" err="1" smtClean="0">
                <a:hlinkClick r:id="rId2"/>
              </a:rPr>
              <a:t>Конституцією</a:t>
            </a:r>
            <a:r>
              <a:rPr lang="ru-RU" sz="2000" dirty="0" smtClean="0"/>
              <a:t> 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законами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10600" cy="715962"/>
          </a:xfrm>
        </p:spPr>
        <p:txBody>
          <a:bodyPr/>
          <a:lstStyle/>
          <a:p>
            <a:pPr algn="ctr"/>
            <a:r>
              <a:rPr lang="uk-UA" dirty="0" smtClean="0"/>
              <a:t>Обмеження спільної роботи близьких осіб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3870325"/>
          </a:xfrm>
        </p:spPr>
        <p:txBody>
          <a:bodyPr/>
          <a:lstStyle/>
          <a:p>
            <a:r>
              <a:rPr lang="ru-RU" sz="2400" dirty="0" smtClean="0"/>
              <a:t>Не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у прямому </a:t>
            </a:r>
            <a:r>
              <a:rPr lang="ru-RU" sz="2400" dirty="0" err="1" smtClean="0"/>
              <a:t>підпорядкуванні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їм</a:t>
            </a:r>
            <a:r>
              <a:rPr lang="ru-RU" sz="2400" dirty="0" smtClean="0"/>
              <a:t>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бути прямо </a:t>
            </a:r>
            <a:r>
              <a:rPr lang="ru-RU" sz="2400" dirty="0" err="1" smtClean="0"/>
              <a:t>підпорядкованими</a:t>
            </a:r>
            <a:r>
              <a:rPr lang="ru-RU" sz="2400" dirty="0" smtClean="0"/>
              <a:t> у </a:t>
            </a:r>
            <a:r>
              <a:rPr lang="ru-RU" sz="2400" dirty="0" err="1" smtClean="0"/>
              <a:t>зв’язку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повноважень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близьким</a:t>
            </a:r>
            <a:r>
              <a:rPr lang="ru-RU" sz="2400" dirty="0" smtClean="0"/>
              <a:t> </a:t>
            </a:r>
            <a:r>
              <a:rPr lang="ru-RU" sz="2400" dirty="0" err="1" smtClean="0"/>
              <a:t>їм</a:t>
            </a:r>
            <a:r>
              <a:rPr lang="ru-RU" sz="2400" dirty="0" smtClean="0"/>
              <a:t> особам.</a:t>
            </a:r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разі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обставин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порушують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вимоги</a:t>
            </a:r>
            <a:r>
              <a:rPr lang="ru-RU" sz="2400" dirty="0" smtClean="0"/>
              <a:t> ч.1 статті27, </a:t>
            </a:r>
            <a:r>
              <a:rPr lang="ru-RU" sz="2400" dirty="0" err="1" smtClean="0"/>
              <a:t>відповідні</a:t>
            </a:r>
            <a:r>
              <a:rPr lang="ru-RU" sz="2400" dirty="0" smtClean="0"/>
              <a:t> особи, </a:t>
            </a:r>
            <a:r>
              <a:rPr lang="ru-RU" sz="2400" dirty="0" err="1" smtClean="0"/>
              <a:t>близькі</a:t>
            </a:r>
            <a:r>
              <a:rPr lang="ru-RU" sz="2400" dirty="0" smtClean="0"/>
              <a:t> </a:t>
            </a:r>
            <a:r>
              <a:rPr lang="ru-RU" sz="2400" dirty="0" err="1" smtClean="0"/>
              <a:t>їм</a:t>
            </a:r>
            <a:r>
              <a:rPr lang="ru-RU" sz="2400" dirty="0" smtClean="0"/>
              <a:t> особи </a:t>
            </a:r>
            <a:r>
              <a:rPr lang="ru-RU" sz="2400" dirty="0" err="1" smtClean="0"/>
              <a:t>вживають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заходів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усунення</a:t>
            </a:r>
            <a:r>
              <a:rPr lang="ru-RU" sz="2400" dirty="0" smtClean="0"/>
              <a:t> таких </a:t>
            </a:r>
            <a:r>
              <a:rPr lang="ru-RU" sz="2400" dirty="0" err="1" smtClean="0"/>
              <a:t>обставин</a:t>
            </a:r>
            <a:r>
              <a:rPr lang="ru-RU" sz="2400" dirty="0" smtClean="0"/>
              <a:t> у  15-денний строк.</a:t>
            </a:r>
          </a:p>
          <a:p>
            <a:r>
              <a:rPr lang="uk-UA" sz="2400" dirty="0" smtClean="0"/>
              <a:t>При не усуненні обставин у добровільному порядку, особа </a:t>
            </a:r>
            <a:r>
              <a:rPr lang="uk-UA" sz="2400" dirty="0" err="1" smtClean="0"/>
              <a:t>підягає</a:t>
            </a:r>
            <a:r>
              <a:rPr lang="uk-UA" sz="2400" dirty="0" smtClean="0"/>
              <a:t> у місячний строк з дня виникнення обставин переведенню на іншу посаду.</a:t>
            </a:r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разі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неможливості</a:t>
            </a:r>
            <a:r>
              <a:rPr lang="ru-RU" sz="2400" dirty="0" smtClean="0"/>
              <a:t> такого </a:t>
            </a:r>
            <a:r>
              <a:rPr lang="ru-RU" sz="2400" dirty="0" err="1" smtClean="0"/>
              <a:t>переведення</a:t>
            </a:r>
            <a:r>
              <a:rPr lang="ru-RU" sz="2400" dirty="0" smtClean="0"/>
              <a:t> особа, яка </a:t>
            </a:r>
            <a:r>
              <a:rPr lang="ru-RU" sz="2400" dirty="0" err="1" smtClean="0"/>
              <a:t>перебуває</a:t>
            </a:r>
            <a:r>
              <a:rPr lang="ru-RU" sz="2400" dirty="0" smtClean="0"/>
              <a:t> у </a:t>
            </a:r>
            <a:r>
              <a:rPr lang="ru-RU" sz="2400" dirty="0" err="1" smtClean="0"/>
              <a:t>підпорядкуванні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підлягає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звільненню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              </a:t>
            </a:r>
            <a:r>
              <a:rPr lang="ru-RU" sz="2400" dirty="0" err="1" smtClean="0"/>
              <a:t>займаної</a:t>
            </a:r>
            <a:r>
              <a:rPr lang="ru-RU" sz="2400" dirty="0" smtClean="0"/>
              <a:t> посади.</a:t>
            </a:r>
            <a:endParaRPr lang="ru-RU" sz="2400" dirty="0"/>
          </a:p>
        </p:txBody>
      </p:sp>
      <p:pic>
        <p:nvPicPr>
          <p:cNvPr id="4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187624" cy="1957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610600" cy="1290538"/>
          </a:xfrm>
        </p:spPr>
        <p:txBody>
          <a:bodyPr/>
          <a:lstStyle/>
          <a:p>
            <a:r>
              <a:rPr lang="ru-RU" sz="3200" dirty="0" err="1" smtClean="0"/>
              <a:t>Обмеження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припинення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діяльності</a:t>
            </a:r>
            <a:r>
              <a:rPr lang="ru-RU" sz="3200" dirty="0" smtClean="0"/>
              <a:t>, </a:t>
            </a:r>
            <a:r>
              <a:rPr lang="ru-RU" sz="3200" dirty="0" err="1" smtClean="0"/>
              <a:t>пов’язаної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виконанням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функцій</a:t>
            </a:r>
            <a:r>
              <a:rPr lang="ru-RU" sz="3200" dirty="0" smtClean="0"/>
              <a:t> </a:t>
            </a:r>
            <a:r>
              <a:rPr lang="ru-RU" sz="3200" dirty="0" err="1" smtClean="0"/>
              <a:t>держави</a:t>
            </a:r>
            <a:r>
              <a:rPr lang="ru-RU" sz="3200" dirty="0" smtClean="0"/>
              <a:t>, </a:t>
            </a:r>
            <a:r>
              <a:rPr lang="ru-RU" sz="3200" dirty="0" err="1" smtClean="0"/>
              <a:t>місцевого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самоврядування</a:t>
            </a:r>
            <a:r>
              <a:rPr lang="ru-RU" sz="3200" dirty="0" smtClean="0"/>
              <a:t> (ст.26)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00808"/>
            <a:ext cx="7825680" cy="387032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Протягом року забороняється:</a:t>
            </a:r>
          </a:p>
          <a:p>
            <a:r>
              <a:rPr lang="uk-UA" dirty="0" smtClean="0">
                <a:solidFill>
                  <a:srgbClr val="080808"/>
                </a:solidFill>
              </a:rPr>
              <a:t>Співпрацювати</a:t>
            </a:r>
            <a:r>
              <a:rPr lang="uk-UA" dirty="0" smtClean="0"/>
              <a:t> з  особами (</a:t>
            </a:r>
            <a:r>
              <a:rPr lang="uk-UA" dirty="0" err="1" smtClean="0"/>
              <a:t>юр</a:t>
            </a:r>
            <a:r>
              <a:rPr lang="uk-UA" dirty="0" smtClean="0"/>
              <a:t>. </a:t>
            </a:r>
            <a:r>
              <a:rPr lang="uk-UA" dirty="0" err="1" smtClean="0"/>
              <a:t>фіз</a:t>
            </a:r>
            <a:r>
              <a:rPr lang="uk-UA" dirty="0" smtClean="0"/>
              <a:t>), стосовно яких приймав рішення, контролював тощо;</a:t>
            </a:r>
          </a:p>
          <a:p>
            <a:r>
              <a:rPr lang="uk-UA" dirty="0" smtClean="0">
                <a:solidFill>
                  <a:srgbClr val="080808"/>
                </a:solidFill>
              </a:rPr>
              <a:t>Розголошувати або використовувати </a:t>
            </a:r>
            <a:r>
              <a:rPr lang="uk-UA" dirty="0" smtClean="0"/>
              <a:t>інформацію;</a:t>
            </a:r>
          </a:p>
          <a:p>
            <a:r>
              <a:rPr lang="uk-UA" dirty="0" smtClean="0">
                <a:solidFill>
                  <a:srgbClr val="080808"/>
                </a:solidFill>
              </a:rPr>
              <a:t>Представляти інтереси </a:t>
            </a:r>
            <a:r>
              <a:rPr lang="uk-UA" dirty="0" smtClean="0"/>
              <a:t>осіб стосовно яких приймав рішення, контролював тощо у спорах з  ОВ де він працював.</a:t>
            </a:r>
            <a:endParaRPr lang="ru-RU" dirty="0"/>
          </a:p>
        </p:txBody>
      </p:sp>
      <p:pic>
        <p:nvPicPr>
          <p:cNvPr id="4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187624" cy="1957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10600" cy="715962"/>
          </a:xfrm>
        </p:spPr>
        <p:txBody>
          <a:bodyPr/>
          <a:lstStyle/>
          <a:p>
            <a:pPr algn="ctr"/>
            <a:r>
              <a:rPr lang="ru-RU" sz="4000" dirty="0" smtClean="0"/>
              <a:t>Участь </a:t>
            </a:r>
            <a:r>
              <a:rPr lang="ru-RU" sz="4000" dirty="0" err="1" smtClean="0"/>
              <a:t>громадськості</a:t>
            </a:r>
            <a:r>
              <a:rPr lang="ru-RU" sz="4000" dirty="0" smtClean="0"/>
              <a:t> в заходах </a:t>
            </a:r>
            <a:r>
              <a:rPr lang="ru-RU" sz="4000" dirty="0" err="1" smtClean="0"/>
              <a:t>щодо</a:t>
            </a:r>
            <a:r>
              <a:rPr lang="ru-RU" sz="4000" dirty="0" smtClean="0"/>
              <a:t> </a:t>
            </a:r>
            <a:r>
              <a:rPr lang="ru-RU" sz="4000" dirty="0" err="1" smtClean="0"/>
              <a:t>запобігання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корупції</a:t>
            </a:r>
            <a:r>
              <a:rPr lang="ru-RU" sz="4000" dirty="0" smtClean="0"/>
              <a:t> (ст.21)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4362549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ГО та громадяни мають право:</a:t>
            </a:r>
          </a:p>
          <a:p>
            <a:r>
              <a:rPr lang="ru-RU" sz="2400" dirty="0" err="1" smtClean="0">
                <a:solidFill>
                  <a:srgbClr val="080808"/>
                </a:solidFill>
              </a:rPr>
              <a:t>повідомляти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виявлені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факти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вчинення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корупційних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пов’язаних</a:t>
            </a:r>
            <a:r>
              <a:rPr lang="ru-RU" sz="2400" dirty="0" smtClean="0"/>
              <a:t> з </a:t>
            </a:r>
            <a:r>
              <a:rPr lang="ru-RU" sz="2400" dirty="0" err="1" smtClean="0"/>
              <a:t>корупцією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правопорушень</a:t>
            </a:r>
            <a:r>
              <a:rPr lang="ru-RU" dirty="0" smtClean="0"/>
              <a:t> </a:t>
            </a:r>
            <a:r>
              <a:rPr lang="ru-RU" sz="2400" dirty="0" smtClean="0"/>
              <a:t>та КІ до НАЗК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керівництву</a:t>
            </a:r>
            <a:r>
              <a:rPr lang="ru-RU" sz="2400" dirty="0" smtClean="0"/>
              <a:t> ;</a:t>
            </a:r>
          </a:p>
          <a:p>
            <a:r>
              <a:rPr lang="uk-UA" sz="2400" dirty="0" smtClean="0">
                <a:solidFill>
                  <a:srgbClr val="080808"/>
                </a:solidFill>
              </a:rPr>
              <a:t>Замовляти та проводити </a:t>
            </a:r>
            <a:r>
              <a:rPr lang="uk-UA" sz="2400" dirty="0" smtClean="0"/>
              <a:t>АГКЕ та досліджень;</a:t>
            </a:r>
          </a:p>
          <a:p>
            <a:r>
              <a:rPr lang="uk-UA" sz="2400" dirty="0" smtClean="0">
                <a:solidFill>
                  <a:srgbClr val="080808"/>
                </a:solidFill>
              </a:rPr>
              <a:t>Брати участь </a:t>
            </a:r>
            <a:r>
              <a:rPr lang="uk-UA" sz="2400" dirty="0" smtClean="0"/>
              <a:t>у консультаціях з громадськістю з питань запобігання корупції;</a:t>
            </a:r>
          </a:p>
          <a:p>
            <a:r>
              <a:rPr lang="ru-RU" sz="2400" dirty="0" err="1" smtClean="0">
                <a:solidFill>
                  <a:srgbClr val="080808"/>
                </a:solidFill>
              </a:rPr>
              <a:t>Проводити</a:t>
            </a:r>
            <a:r>
              <a:rPr lang="ru-RU" sz="2400" dirty="0" smtClean="0"/>
              <a:t> заходи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з </a:t>
            </a:r>
            <a:r>
              <a:rPr lang="ru-RU" sz="2400" dirty="0" err="1" smtClean="0"/>
              <a:t>питань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запобігання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корупції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>
                <a:solidFill>
                  <a:srgbClr val="080808"/>
                </a:solidFill>
              </a:rPr>
              <a:t>Здійснювати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громадський</a:t>
            </a:r>
            <a:r>
              <a:rPr lang="ru-RU" sz="2400" dirty="0" smtClean="0"/>
              <a:t> контроль за </a:t>
            </a:r>
            <a:r>
              <a:rPr lang="ru-RU" sz="2400" dirty="0" err="1" smtClean="0"/>
              <a:t>виконанням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сфері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запобігання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корупції</a:t>
            </a:r>
            <a:r>
              <a:rPr lang="ru-RU" sz="2400" dirty="0" smtClean="0"/>
              <a:t> з </a:t>
            </a:r>
            <a:r>
              <a:rPr lang="ru-RU" sz="2400" dirty="0" err="1" smtClean="0"/>
              <a:t>використанням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таких форм контролю,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суперечать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законодавству</a:t>
            </a:r>
            <a:r>
              <a:rPr lang="ru-RU" sz="2400" dirty="0" smtClean="0"/>
              <a:t>;</a:t>
            </a:r>
            <a:endParaRPr lang="uk-UA" sz="2400" dirty="0" smtClean="0"/>
          </a:p>
          <a:p>
            <a:endParaRPr lang="uk-U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10600" cy="715962"/>
          </a:xfrm>
        </p:spPr>
        <p:txBody>
          <a:bodyPr/>
          <a:lstStyle/>
          <a:p>
            <a:pPr algn="ctr"/>
            <a:r>
              <a:rPr lang="uk-UA" sz="3600" dirty="0" smtClean="0"/>
              <a:t>Інструменти громадськості для пошуку доказової бази наявності </a:t>
            </a:r>
            <a:r>
              <a:rPr lang="uk-UA" sz="3600" dirty="0" err="1" smtClean="0"/>
              <a:t>КІ</a:t>
            </a:r>
            <a:r>
              <a:rPr lang="uk-UA" sz="3600" dirty="0" smtClean="0"/>
              <a:t>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196752"/>
            <a:ext cx="7315200" cy="443455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2800" dirty="0" smtClean="0"/>
              <a:t>Інформація з е-декларацій на сайті НАЗК;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/>
              <a:t>Сайти органів влади;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/>
              <a:t>Соціальні мережі;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/>
              <a:t>Портали  використання  публічних коштів  Е</a:t>
            </a:r>
            <a:r>
              <a:rPr lang="en-US" sz="2800" dirty="0" smtClean="0"/>
              <a:t>date</a:t>
            </a:r>
            <a:r>
              <a:rPr lang="uk-UA" sz="2800" dirty="0" smtClean="0"/>
              <a:t>, 007 тощо;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/>
              <a:t>Єдиний державний реєстр юридичних осіб та фізичних осіб-підприємців на сайті Мінюсту;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/>
              <a:t>Електронна система публічних закупівель</a:t>
            </a:r>
            <a:r>
              <a:rPr lang="en-US" sz="2800" dirty="0" err="1" smtClean="0"/>
              <a:t>ProZorro</a:t>
            </a:r>
            <a:r>
              <a:rPr lang="uk-UA" sz="2800" dirty="0" smtClean="0"/>
              <a:t>;</a:t>
            </a:r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548680"/>
            <a:ext cx="6479232" cy="715963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tx2"/>
                </a:solidFill>
              </a:rPr>
              <a:t>Для громадських експертів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700808"/>
            <a:ext cx="7308304" cy="46805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Розробка і лобіювання норми про декларування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979613" y="1484313"/>
          <a:ext cx="6985000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Презентация" r:id="rId6" imgW="4570378" imgH="3427533" progId="PowerPoint.Show.12">
                  <p:embed/>
                </p:oleObj>
              </mc:Choice>
              <mc:Fallback>
                <p:oleObj name="Презентация" r:id="rId6" imgW="4570378" imgH="3427533" progId="PowerPoint.Show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484313"/>
                        <a:ext cx="6985000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2078" y="0"/>
            <a:ext cx="109192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0600" cy="715962"/>
          </a:xfrm>
        </p:spPr>
        <p:txBody>
          <a:bodyPr/>
          <a:lstStyle/>
          <a:p>
            <a:r>
              <a:rPr lang="uk-UA" dirty="0" smtClean="0"/>
              <a:t>Куди оскаржувати?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412776"/>
            <a:ext cx="3581400" cy="3870325"/>
          </a:xfrm>
        </p:spPr>
        <p:txBody>
          <a:bodyPr/>
          <a:lstStyle/>
          <a:p>
            <a:r>
              <a:rPr lang="uk-UA" sz="3200" dirty="0" smtClean="0">
                <a:solidFill>
                  <a:srgbClr val="080808"/>
                </a:solidFill>
              </a:rPr>
              <a:t>Керівник </a:t>
            </a:r>
          </a:p>
          <a:p>
            <a:r>
              <a:rPr lang="uk-UA" dirty="0" err="1" smtClean="0"/>
              <a:t>-врегулювання</a:t>
            </a:r>
            <a:r>
              <a:rPr lang="uk-UA" dirty="0" smtClean="0"/>
              <a:t> </a:t>
            </a:r>
            <a:r>
              <a:rPr lang="uk-UA" dirty="0" err="1" smtClean="0"/>
              <a:t>КІ</a:t>
            </a:r>
            <a:r>
              <a:rPr lang="uk-UA" dirty="0" smtClean="0"/>
              <a:t> своїм рішенням;</a:t>
            </a:r>
          </a:p>
          <a:p>
            <a:r>
              <a:rPr lang="uk-UA" dirty="0" err="1" smtClean="0"/>
              <a:t>-здійснення</a:t>
            </a:r>
            <a:r>
              <a:rPr lang="uk-UA" dirty="0" smtClean="0"/>
              <a:t> зовнішнього контролю;</a:t>
            </a:r>
          </a:p>
          <a:p>
            <a:r>
              <a:rPr lang="uk-UA" dirty="0" smtClean="0"/>
              <a:t>-притягнення до дисциплінарної відповідальності (</a:t>
            </a:r>
            <a:r>
              <a:rPr lang="uk-UA" dirty="0" smtClean="0">
                <a:solidFill>
                  <a:srgbClr val="080808"/>
                </a:solidFill>
              </a:rPr>
              <a:t>керівник, УЗЕ</a:t>
            </a:r>
            <a:r>
              <a:rPr lang="uk-UA" dirty="0" smtClean="0"/>
              <a:t>)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484784"/>
            <a:ext cx="3581400" cy="3870325"/>
          </a:xfrm>
        </p:spPr>
        <p:txBody>
          <a:bodyPr/>
          <a:lstStyle/>
          <a:p>
            <a:r>
              <a:rPr lang="uk-UA" dirty="0" smtClean="0">
                <a:solidFill>
                  <a:srgbClr val="080808"/>
                </a:solidFill>
              </a:rPr>
              <a:t>НАЗК</a:t>
            </a:r>
          </a:p>
          <a:p>
            <a:r>
              <a:rPr lang="uk-UA" dirty="0" smtClean="0"/>
              <a:t>Роз’яснення;</a:t>
            </a:r>
          </a:p>
          <a:p>
            <a:r>
              <a:rPr lang="uk-UA" dirty="0" smtClean="0"/>
              <a:t>Розгляд скарг ;</a:t>
            </a:r>
          </a:p>
          <a:p>
            <a:r>
              <a:rPr lang="uk-UA" dirty="0" err="1" smtClean="0"/>
              <a:t>Зовнійшній</a:t>
            </a:r>
            <a:r>
              <a:rPr lang="uk-UA" dirty="0" smtClean="0"/>
              <a:t> контроль;</a:t>
            </a:r>
          </a:p>
          <a:p>
            <a:r>
              <a:rPr lang="uk-UA" dirty="0" smtClean="0"/>
              <a:t>Приписи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187624" cy="1957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7329" y="0"/>
            <a:ext cx="6048672" cy="715963"/>
          </a:xfrm>
        </p:spPr>
        <p:txBody>
          <a:bodyPr/>
          <a:lstStyle/>
          <a:p>
            <a:r>
              <a:rPr lang="uk-UA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Конфлікт  інтересів. Що це?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692696"/>
            <a:ext cx="7452320" cy="633670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потенційний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(абз.8 ч.1 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ст.1 Закону)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особи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приватного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представницькі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неупередженість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невчинення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(абз.12 ч.1 ст.1 Закону)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суперечність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приватним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інтересом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та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службовими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представницькими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повноваженнями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неупередженість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невчинення</a:t>
            </a:r>
            <a:r>
              <a:rPr 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8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4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2078" y="0"/>
            <a:ext cx="109192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2594" y="0"/>
            <a:ext cx="1961406" cy="32336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10600" cy="715962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000000"/>
                </a:solidFill>
              </a:rPr>
              <a:t>Функції  НАЗК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556792"/>
            <a:ext cx="7776864" cy="4248472"/>
          </a:xfrm>
        </p:spPr>
        <p:txBody>
          <a:bodyPr/>
          <a:lstStyle/>
          <a:p>
            <a:pPr marL="514350" indent="-514350">
              <a:buNone/>
            </a:pPr>
            <a:endParaRPr lang="uk-UA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560837"/>
              </p:ext>
            </p:extLst>
          </p:nvPr>
        </p:nvGraphicFramePr>
        <p:xfrm>
          <a:off x="1547664" y="1340768"/>
          <a:ext cx="6481385" cy="4860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3" name="Презентация" r:id="rId5" imgW="4523172" imgH="3392257" progId="PowerPoint.Show.12">
                  <p:embed/>
                </p:oleObj>
              </mc:Choice>
              <mc:Fallback>
                <p:oleObj name="Презентация" r:id="rId5" imgW="4523172" imgH="3392257" progId="PowerPoint.Show.12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340768"/>
                        <a:ext cx="6481385" cy="48604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9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610600" cy="2082626"/>
          </a:xfrm>
        </p:spPr>
        <p:txBody>
          <a:bodyPr/>
          <a:lstStyle/>
          <a:p>
            <a:r>
              <a:rPr lang="uk-UA" dirty="0" smtClean="0"/>
              <a:t>Мета введення механізму КІ-  належне врегулювання, а не просто повідомлення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219255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610600" cy="2658690"/>
          </a:xfrm>
        </p:spPr>
        <p:txBody>
          <a:bodyPr/>
          <a:lstStyle/>
          <a:p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неправомірні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з </a:t>
            </a:r>
            <a:r>
              <a:rPr lang="ru-RU" dirty="0" err="1"/>
              <a:t>врегулювання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 </a:t>
            </a:r>
            <a:r>
              <a:rPr lang="ru-RU" dirty="0" err="1" smtClean="0"/>
              <a:t>інтересів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sz="2800" dirty="0" smtClean="0"/>
              <a:t>ст.172-9 </a:t>
            </a:r>
            <a:r>
              <a:rPr lang="ru-RU" sz="2800" dirty="0" err="1" smtClean="0"/>
              <a:t>КУпАП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780928"/>
            <a:ext cx="4972343" cy="349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10600" cy="571946"/>
          </a:xfrm>
        </p:spPr>
        <p:txBody>
          <a:bodyPr/>
          <a:lstStyle/>
          <a:p>
            <a:pPr algn="ctr"/>
            <a:r>
              <a:rPr lang="uk-UA" b="1" dirty="0" smtClean="0"/>
              <a:t>Наслідки </a:t>
            </a:r>
            <a:r>
              <a:rPr lang="uk-UA" b="1" dirty="0" err="1" smtClean="0"/>
              <a:t>КІ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28800"/>
            <a:ext cx="7315200" cy="3870325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Рішення, прийняті в умовах конфлікту інтересів </a:t>
            </a:r>
            <a:r>
              <a:rPr lang="uk-UA" dirty="0" smtClean="0">
                <a:solidFill>
                  <a:srgbClr val="080808"/>
                </a:solidFill>
              </a:rPr>
              <a:t>підлягають скасуванню</a:t>
            </a:r>
            <a:r>
              <a:rPr lang="uk-UA" dirty="0" smtClean="0"/>
              <a:t> в адміністративному порядку або </a:t>
            </a:r>
            <a:r>
              <a:rPr lang="uk-UA" dirty="0" smtClean="0">
                <a:solidFill>
                  <a:srgbClr val="080808"/>
                </a:solidFill>
              </a:rPr>
              <a:t>можуть бути визнані незаконними</a:t>
            </a:r>
            <a:r>
              <a:rPr lang="uk-UA" dirty="0" smtClean="0"/>
              <a:t> в судовому порядку. Правочин, укладений в умовах конфлікту інтересів </a:t>
            </a:r>
            <a:r>
              <a:rPr lang="uk-UA" dirty="0" smtClean="0">
                <a:solidFill>
                  <a:srgbClr val="080808"/>
                </a:solidFill>
              </a:rPr>
              <a:t>може бути визнаний  недійсним.</a:t>
            </a:r>
          </a:p>
          <a:p>
            <a:endParaRPr lang="ru-RU" dirty="0"/>
          </a:p>
        </p:txBody>
      </p:sp>
      <p:pic>
        <p:nvPicPr>
          <p:cNvPr id="4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187624" cy="1957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10600" cy="715962"/>
          </a:xfrm>
        </p:spPr>
        <p:txBody>
          <a:bodyPr/>
          <a:lstStyle/>
          <a:p>
            <a:r>
              <a:rPr lang="uk-UA" dirty="0" smtClean="0"/>
              <a:t>Відповідальність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697016" cy="3870325"/>
          </a:xfrm>
        </p:spPr>
        <p:txBody>
          <a:bodyPr/>
          <a:lstStyle/>
          <a:p>
            <a:r>
              <a:rPr lang="uk-UA" sz="3200" b="1" dirty="0" smtClean="0">
                <a:solidFill>
                  <a:srgbClr val="080808"/>
                </a:solidFill>
              </a:rPr>
              <a:t>Адміністративна</a:t>
            </a:r>
            <a:r>
              <a:rPr lang="uk-UA" sz="2400" b="1" dirty="0" smtClean="0">
                <a:solidFill>
                  <a:srgbClr val="080808"/>
                </a:solidFill>
              </a:rPr>
              <a:t> (ст.172-2 </a:t>
            </a:r>
            <a:r>
              <a:rPr lang="uk-UA" sz="2400" b="1" dirty="0" err="1" smtClean="0">
                <a:solidFill>
                  <a:srgbClr val="080808"/>
                </a:solidFill>
              </a:rPr>
              <a:t>КУпАП</a:t>
            </a:r>
            <a:r>
              <a:rPr lang="uk-UA" sz="2400" b="1" dirty="0" smtClean="0">
                <a:solidFill>
                  <a:srgbClr val="080808"/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052736"/>
            <a:ext cx="3888432" cy="4248472"/>
          </a:xfrm>
        </p:spPr>
        <p:txBody>
          <a:bodyPr/>
          <a:lstStyle/>
          <a:p>
            <a:pPr algn="just"/>
            <a:r>
              <a:rPr lang="uk-UA" sz="3200" b="1" dirty="0" smtClean="0">
                <a:solidFill>
                  <a:srgbClr val="080808"/>
                </a:solidFill>
              </a:rPr>
              <a:t>Дисциплінарна </a:t>
            </a:r>
          </a:p>
          <a:p>
            <a:pPr algn="just">
              <a:buNone/>
            </a:pPr>
            <a:r>
              <a:rPr lang="uk-UA" sz="2400" b="1" dirty="0" smtClean="0">
                <a:solidFill>
                  <a:srgbClr val="080808"/>
                </a:solidFill>
              </a:rPr>
              <a:t>( ст.65 ЗУ </a:t>
            </a:r>
            <a:r>
              <a:rPr lang="uk-UA" sz="2400" b="1" dirty="0" err="1" smtClean="0">
                <a:solidFill>
                  <a:srgbClr val="080808"/>
                </a:solidFill>
              </a:rPr>
              <a:t>“Про</a:t>
            </a:r>
            <a:endParaRPr lang="uk-UA" sz="2400" b="1" dirty="0" smtClean="0">
              <a:solidFill>
                <a:srgbClr val="080808"/>
              </a:solidFill>
            </a:endParaRPr>
          </a:p>
          <a:p>
            <a:pPr algn="just">
              <a:buNone/>
            </a:pPr>
            <a:r>
              <a:rPr lang="uk-UA" sz="2400" b="1" dirty="0" smtClean="0">
                <a:solidFill>
                  <a:srgbClr val="080808"/>
                </a:solidFill>
              </a:rPr>
              <a:t>запобігання </a:t>
            </a:r>
            <a:r>
              <a:rPr lang="uk-UA" sz="2400" b="1" dirty="0" err="1" smtClean="0">
                <a:solidFill>
                  <a:srgbClr val="080808"/>
                </a:solidFill>
              </a:rPr>
              <a:t>корупції”</a:t>
            </a:r>
            <a:endParaRPr lang="uk-UA" sz="2400" b="1" dirty="0" smtClean="0">
              <a:solidFill>
                <a:srgbClr val="080808"/>
              </a:solidFill>
            </a:endParaRPr>
          </a:p>
          <a:p>
            <a:pPr marL="0" indent="0" algn="just">
              <a:buNone/>
            </a:pPr>
            <a:r>
              <a:rPr lang="uk-UA" sz="2400" dirty="0" smtClean="0"/>
              <a:t>Є </a:t>
            </a:r>
            <a:r>
              <a:rPr lang="uk-UA" sz="2400" dirty="0" smtClean="0">
                <a:solidFill>
                  <a:srgbClr val="080808"/>
                </a:solidFill>
              </a:rPr>
              <a:t>обов’язковою</a:t>
            </a:r>
            <a:r>
              <a:rPr lang="uk-UA" sz="2400" dirty="0" smtClean="0"/>
              <a:t> у разі вчинення правопорушення пов’язаного з корупцією, та незастосування судом стягнення у виді позбавлення права обіймати певні посади або займатися певною діяльністю</a:t>
            </a:r>
          </a:p>
          <a:p>
            <a:endParaRPr lang="ru-RU" sz="2400" dirty="0"/>
          </a:p>
        </p:txBody>
      </p:sp>
      <p:pic>
        <p:nvPicPr>
          <p:cNvPr id="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187624" cy="195798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348880"/>
            <a:ext cx="3227447" cy="2808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10600" cy="5055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4000" b="1" dirty="0" smtClean="0"/>
              <a:t>Адміністративні правопорушення, пов’язані з корупцією (</a:t>
            </a:r>
            <a:r>
              <a:rPr lang="uk-UA" sz="4000" b="1" dirty="0" err="1" smtClean="0"/>
              <a:t>КУпАП</a:t>
            </a:r>
            <a:r>
              <a:rPr lang="uk-UA" sz="4000" b="1" dirty="0" smtClean="0"/>
              <a:t>):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38703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dirty="0" smtClean="0">
                <a:solidFill>
                  <a:srgbClr val="080808"/>
                </a:solidFill>
              </a:rPr>
              <a:t>порушення обмежень щодо сумісництва </a:t>
            </a:r>
            <a:r>
              <a:rPr lang="uk-UA" sz="2800" dirty="0" smtClean="0"/>
              <a:t>та суміщення з іншими видами діяльності (ст. 172-4)</a:t>
            </a:r>
            <a:endParaRPr lang="ru-RU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dirty="0" smtClean="0"/>
              <a:t>- </a:t>
            </a:r>
            <a:r>
              <a:rPr lang="uk-UA" sz="2800" dirty="0" smtClean="0">
                <a:solidFill>
                  <a:srgbClr val="080808"/>
                </a:solidFill>
              </a:rPr>
              <a:t>порушення встановлених законом обмежень щодо одержання дарунка </a:t>
            </a:r>
            <a:r>
              <a:rPr lang="uk-UA" sz="2800" dirty="0" smtClean="0"/>
              <a:t>(пожертви) (ст. 172-5)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dirty="0" smtClean="0"/>
              <a:t>- </a:t>
            </a:r>
            <a:r>
              <a:rPr lang="uk-UA" sz="2800" dirty="0" smtClean="0">
                <a:solidFill>
                  <a:srgbClr val="080808"/>
                </a:solidFill>
              </a:rPr>
              <a:t>порушення вимог фінансового контролю </a:t>
            </a:r>
            <a:r>
              <a:rPr lang="uk-UA" sz="2800" dirty="0" smtClean="0"/>
              <a:t>(ст. 172-6)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dirty="0" smtClean="0"/>
              <a:t>- </a:t>
            </a:r>
            <a:r>
              <a:rPr lang="uk-UA" sz="2800" dirty="0" smtClean="0">
                <a:solidFill>
                  <a:srgbClr val="080808"/>
                </a:solidFill>
              </a:rPr>
              <a:t>порушення вимог щодо повідомлення про конфлікт інтересів </a:t>
            </a:r>
            <a:r>
              <a:rPr lang="uk-UA" sz="2800" dirty="0" smtClean="0"/>
              <a:t>(ст. 172-7)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sz="2800" dirty="0" smtClean="0">
                <a:solidFill>
                  <a:srgbClr val="080808"/>
                </a:solidFill>
              </a:rPr>
              <a:t>невжиття заходів </a:t>
            </a:r>
            <a:r>
              <a:rPr lang="uk-UA" sz="2800" dirty="0" smtClean="0"/>
              <a:t>щодо протидії корупції (ст.           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sz="2800" dirty="0"/>
              <a:t> </a:t>
            </a:r>
            <a:r>
              <a:rPr lang="uk-UA" sz="2800" dirty="0" smtClean="0"/>
              <a:t>        172-9)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80728"/>
            <a:ext cx="8280920" cy="432048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uk-UA" sz="2000" dirty="0" smtClean="0"/>
              <a:t>.</a:t>
            </a:r>
            <a:endParaRPr lang="en-US" sz="20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22238"/>
            <a:ext cx="8236024" cy="715962"/>
          </a:xfrm>
        </p:spPr>
        <p:txBody>
          <a:bodyPr/>
          <a:lstStyle/>
          <a:p>
            <a:r>
              <a:rPr lang="uk-UA" dirty="0" smtClean="0"/>
              <a:t>Відповідальність</a:t>
            </a:r>
            <a:endParaRPr lang="ru-RU" dirty="0"/>
          </a:p>
        </p:txBody>
      </p:sp>
      <p:pic>
        <p:nvPicPr>
          <p:cNvPr id="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2078" y="0"/>
            <a:ext cx="1091922" cy="1800200"/>
          </a:xfrm>
          <a:prstGeom prst="rect">
            <a:avLst/>
          </a:prstGeom>
          <a:noFill/>
        </p:spPr>
      </p:pic>
      <p:graphicFrame>
        <p:nvGraphicFramePr>
          <p:cNvPr id="829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329561"/>
              </p:ext>
            </p:extLst>
          </p:nvPr>
        </p:nvGraphicFramePr>
        <p:xfrm>
          <a:off x="1547664" y="1052736"/>
          <a:ext cx="6984776" cy="523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4" name="Презентация" r:id="rId6" imgW="4570378" imgH="3427533" progId="PowerPoint.Show.12">
                  <p:embed/>
                </p:oleObj>
              </mc:Choice>
              <mc:Fallback>
                <p:oleObj name="Презентация" r:id="rId6" imgW="4570378" imgH="3427533" progId="PowerPoint.Show.12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052736"/>
                        <a:ext cx="6984776" cy="523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10600" cy="715962"/>
          </a:xfrm>
        </p:spPr>
        <p:txBody>
          <a:bodyPr/>
          <a:lstStyle/>
          <a:p>
            <a:r>
              <a:rPr lang="uk-UA" dirty="0" smtClean="0"/>
              <a:t>Кримінальна відповідальність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340768"/>
            <a:ext cx="4464495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10600" cy="505544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80808"/>
                </a:solidFill>
              </a:rPr>
              <a:t>Відмінність між корупційним правопорушенням і правопорушенням, пов’язаним з корупцією:</a:t>
            </a:r>
            <a:endParaRPr lang="ru-RU" sz="3600" dirty="0">
              <a:solidFill>
                <a:srgbClr val="08080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5"/>
            <a:ext cx="8964488" cy="252027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400" dirty="0" smtClean="0">
                <a:latin typeface="Times New Roman" pitchFamily="18" charset="0"/>
              </a:rPr>
              <a:t> </a:t>
            </a:r>
            <a:r>
              <a:rPr lang="uk-UA" sz="3600" dirty="0">
                <a:latin typeface="Times New Roman" pitchFamily="18" charset="0"/>
              </a:rPr>
              <a:t>П</a:t>
            </a:r>
            <a:r>
              <a:rPr lang="uk-UA" sz="3600" dirty="0" smtClean="0">
                <a:latin typeface="Times New Roman" pitchFamily="18" charset="0"/>
              </a:rPr>
              <a:t>равопорушення, пов’язане з корупцією, </a:t>
            </a:r>
            <a:r>
              <a:rPr lang="uk-UA" sz="3600" b="1" i="1" dirty="0" smtClean="0">
                <a:solidFill>
                  <a:srgbClr val="080808"/>
                </a:solidFill>
                <a:latin typeface="Times New Roman" pitchFamily="18" charset="0"/>
              </a:rPr>
              <a:t>не містить ознак жодної з форм корупції</a:t>
            </a:r>
            <a:r>
              <a:rPr lang="uk-UA" sz="3600" i="1" u="sng" dirty="0" smtClean="0">
                <a:latin typeface="Times New Roman" pitchFamily="18" charset="0"/>
              </a:rPr>
              <a:t>,</a:t>
            </a:r>
            <a:r>
              <a:rPr lang="uk-UA" sz="3600" dirty="0" smtClean="0">
                <a:latin typeface="Times New Roman" pitchFamily="18" charset="0"/>
              </a:rPr>
              <a:t> хоча і вважається порушенням антикорупційного законодавства.</a:t>
            </a:r>
          </a:p>
          <a:p>
            <a:pPr>
              <a:buFont typeface="Wingdings" pitchFamily="2" charset="2"/>
              <a:buNone/>
            </a:pPr>
            <a:endParaRPr lang="uk-UA" sz="2400" dirty="0" smtClean="0"/>
          </a:p>
          <a:p>
            <a:pPr>
              <a:buFont typeface="Wingdings" pitchFamily="2" charset="2"/>
              <a:buNone/>
            </a:pPr>
            <a:r>
              <a:rPr lang="uk-UA" sz="2400" b="1" i="1" dirty="0" smtClean="0">
                <a:solidFill>
                  <a:srgbClr val="080808"/>
                </a:solidFill>
              </a:rPr>
              <a:t>Чому ці два види правопорушень розділили? </a:t>
            </a:r>
            <a:r>
              <a:rPr lang="uk-UA" sz="2400" i="1" dirty="0" smtClean="0"/>
              <a:t>– Щоб під видом боротьби з корупцією не </a:t>
            </a:r>
            <a:r>
              <a:rPr lang="uk-UA" sz="2400" i="1" dirty="0" err="1" smtClean="0"/>
              <a:t>“робили</a:t>
            </a:r>
            <a:r>
              <a:rPr lang="uk-UA" sz="2400" i="1" dirty="0" smtClean="0"/>
              <a:t> гарну </a:t>
            </a:r>
            <a:r>
              <a:rPr lang="uk-UA" sz="2400" i="1" dirty="0" err="1" smtClean="0"/>
              <a:t>статистику”</a:t>
            </a:r>
            <a:r>
              <a:rPr lang="uk-UA" sz="2400" i="1" dirty="0" smtClean="0"/>
              <a:t> на тих, хто невчасно подав декларацію або трохи заробив сумісником.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Ознаки корупції: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7609656" cy="450656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2800" dirty="0" smtClean="0"/>
              <a:t>1) </a:t>
            </a:r>
            <a:r>
              <a:rPr lang="uk-UA" sz="2800" dirty="0" smtClean="0">
                <a:solidFill>
                  <a:srgbClr val="080808"/>
                </a:solidFill>
              </a:rPr>
              <a:t>спеціальний суб’єкт </a:t>
            </a:r>
            <a:r>
              <a:rPr lang="uk-UA" sz="2800" dirty="0" smtClean="0"/>
              <a:t>– як один із контрагентів корупційної угоди або як один самостійний </a:t>
            </a:r>
            <a:r>
              <a:rPr lang="uk-UA" sz="2800" dirty="0" err="1" smtClean="0"/>
              <a:t>“гравець”</a:t>
            </a:r>
            <a:r>
              <a:rPr lang="uk-UA" sz="2800" dirty="0" smtClean="0"/>
              <a:t> (у випадку викрадення шляхом зловживання, привласнення чи розтрати)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/>
              <a:t>2) </a:t>
            </a:r>
            <a:r>
              <a:rPr lang="uk-UA" sz="2800" b="1" dirty="0" smtClean="0">
                <a:solidFill>
                  <a:srgbClr val="080808"/>
                </a:solidFill>
              </a:rPr>
              <a:t>неправомірна вигода</a:t>
            </a:r>
            <a:r>
              <a:rPr lang="uk-UA" sz="2800" dirty="0" smtClean="0">
                <a:solidFill>
                  <a:srgbClr val="080808"/>
                </a:solidFill>
              </a:rPr>
              <a:t> </a:t>
            </a:r>
            <a:r>
              <a:rPr lang="uk-UA" sz="2800" dirty="0" smtClean="0"/>
              <a:t>– як мета чи засіб її досягнення або як предмет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/>
              <a:t>3) </a:t>
            </a:r>
            <a:r>
              <a:rPr lang="uk-UA" sz="2800" b="1" dirty="0" smtClean="0">
                <a:solidFill>
                  <a:srgbClr val="080808"/>
                </a:solidFill>
              </a:rPr>
              <a:t>протиправне використання </a:t>
            </a:r>
            <a:r>
              <a:rPr lang="uk-UA" sz="2800" b="1" dirty="0" smtClean="0"/>
              <a:t>службових повноважень чи пов’язаних із ними можливостей</a:t>
            </a:r>
            <a:r>
              <a:rPr lang="uk-UA" sz="2800" dirty="0" smtClean="0"/>
              <a:t> – як мета або спосіб її досягнення</a:t>
            </a:r>
          </a:p>
          <a:p>
            <a:pPr>
              <a:buFont typeface="Wingdings" pitchFamily="2" charset="2"/>
              <a:buChar char="Ø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934200" cy="715963"/>
          </a:xfrm>
        </p:spPr>
        <p:txBody>
          <a:bodyPr/>
          <a:lstStyle/>
          <a:p>
            <a:r>
              <a:rPr lang="uk-UA" sz="3200" dirty="0" smtClean="0">
                <a:solidFill>
                  <a:srgbClr val="000000"/>
                </a:solidFill>
              </a:rPr>
              <a:t>Важливо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340768"/>
            <a:ext cx="7056784" cy="587727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dirty="0" err="1" smtClean="0">
                <a:solidFill>
                  <a:srgbClr val="C00000"/>
                </a:solidFill>
              </a:rPr>
              <a:t>приватний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інтерес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- </a:t>
            </a:r>
            <a:r>
              <a:rPr lang="ru-RU" sz="2400" dirty="0" err="1" smtClean="0">
                <a:solidFill>
                  <a:srgbClr val="000000"/>
                </a:solidFill>
              </a:rPr>
              <a:t>будь-який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майновий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чи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</a:rPr>
              <a:t>немайновий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інтерес</a:t>
            </a:r>
            <a:r>
              <a:rPr lang="ru-RU" sz="2400" dirty="0" smtClean="0">
                <a:solidFill>
                  <a:srgbClr val="000000"/>
                </a:solidFill>
              </a:rPr>
              <a:t>  особи, у тому </a:t>
            </a:r>
            <a:r>
              <a:rPr lang="ru-RU" sz="2400" dirty="0" err="1" smtClean="0">
                <a:solidFill>
                  <a:srgbClr val="000000"/>
                </a:solidFill>
              </a:rPr>
              <a:t>числі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зумовлений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</a:rPr>
              <a:t>особистими</a:t>
            </a:r>
            <a:r>
              <a:rPr lang="ru-RU" sz="2400" b="1" dirty="0" smtClean="0">
                <a:solidFill>
                  <a:srgbClr val="000000"/>
                </a:solidFill>
              </a:rPr>
              <a:t>, </a:t>
            </a:r>
            <a:r>
              <a:rPr lang="ru-RU" sz="2400" b="1" dirty="0" err="1" smtClean="0">
                <a:solidFill>
                  <a:srgbClr val="000000"/>
                </a:solidFill>
              </a:rPr>
              <a:t>сімейними</a:t>
            </a:r>
            <a:r>
              <a:rPr lang="ru-RU" sz="2400" b="1" dirty="0" smtClean="0">
                <a:solidFill>
                  <a:srgbClr val="000000"/>
                </a:solidFill>
              </a:rPr>
              <a:t>, </a:t>
            </a:r>
            <a:r>
              <a:rPr lang="ru-RU" sz="2400" b="1" dirty="0" err="1" smtClean="0">
                <a:solidFill>
                  <a:srgbClr val="000000"/>
                </a:solidFill>
              </a:rPr>
              <a:t>дружніми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</a:rPr>
              <a:t>чи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</a:rPr>
              <a:t>іншими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</a:rPr>
              <a:t>позаслужбовими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стосунками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з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</a:rPr>
              <a:t>фізичними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</a:rPr>
              <a:t>чи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</a:rPr>
              <a:t>юридичними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особами, у тому </a:t>
            </a:r>
            <a:r>
              <a:rPr lang="ru-RU" sz="2400" dirty="0" err="1" smtClean="0">
                <a:solidFill>
                  <a:srgbClr val="000000"/>
                </a:solidFill>
              </a:rPr>
              <a:t>числі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ті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що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виникають</a:t>
            </a:r>
            <a:r>
              <a:rPr lang="ru-RU" sz="2400" dirty="0" smtClean="0">
                <a:solidFill>
                  <a:srgbClr val="000000"/>
                </a:solidFill>
              </a:rPr>
              <a:t> у </a:t>
            </a:r>
            <a:r>
              <a:rPr lang="ru-RU" sz="2400" dirty="0" err="1" smtClean="0">
                <a:solidFill>
                  <a:srgbClr val="000000"/>
                </a:solidFill>
              </a:rPr>
              <a:t>зв’язку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з</a:t>
            </a:r>
            <a:r>
              <a:rPr lang="ru-RU" sz="2400" dirty="0" smtClean="0">
                <a:solidFill>
                  <a:srgbClr val="000000"/>
                </a:solidFill>
              </a:rPr>
              <a:t> членством </a:t>
            </a:r>
            <a:r>
              <a:rPr lang="ru-RU" sz="2400" dirty="0" err="1" smtClean="0">
                <a:solidFill>
                  <a:srgbClr val="000000"/>
                </a:solidFill>
              </a:rPr>
              <a:t>або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діяльністю</a:t>
            </a:r>
            <a:r>
              <a:rPr lang="ru-RU" sz="2400" dirty="0" smtClean="0">
                <a:solidFill>
                  <a:srgbClr val="000000"/>
                </a:solidFill>
              </a:rPr>
              <a:t> в </a:t>
            </a:r>
            <a:r>
              <a:rPr lang="ru-RU" sz="2400" b="1" dirty="0" err="1" smtClean="0">
                <a:solidFill>
                  <a:srgbClr val="000000"/>
                </a:solidFill>
              </a:rPr>
              <a:t>громадських</a:t>
            </a:r>
            <a:r>
              <a:rPr lang="ru-RU" sz="2400" b="1" dirty="0" smtClean="0">
                <a:solidFill>
                  <a:srgbClr val="000000"/>
                </a:solidFill>
              </a:rPr>
              <a:t>, </a:t>
            </a:r>
            <a:r>
              <a:rPr lang="ru-RU" sz="2400" b="1" dirty="0" err="1" smtClean="0">
                <a:solidFill>
                  <a:srgbClr val="000000"/>
                </a:solidFill>
              </a:rPr>
              <a:t>політичних</a:t>
            </a:r>
            <a:r>
              <a:rPr lang="ru-RU" sz="2400" b="1" dirty="0" smtClean="0">
                <a:solidFill>
                  <a:srgbClr val="000000"/>
                </a:solidFill>
              </a:rPr>
              <a:t>, </a:t>
            </a:r>
            <a:r>
              <a:rPr lang="ru-RU" sz="2400" b="1" dirty="0" err="1" smtClean="0">
                <a:solidFill>
                  <a:srgbClr val="000000"/>
                </a:solidFill>
              </a:rPr>
              <a:t>релігійних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чи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інших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організаціях</a:t>
            </a:r>
            <a:r>
              <a:rPr lang="ru-RU" sz="2400" dirty="0" smtClean="0">
                <a:solidFill>
                  <a:srgbClr val="000000"/>
                </a:solidFill>
              </a:rPr>
              <a:t>; </a:t>
            </a:r>
            <a:r>
              <a:rPr lang="ru-RU" sz="2400" dirty="0" err="1" smtClean="0">
                <a:solidFill>
                  <a:srgbClr val="000000"/>
                </a:solidFill>
              </a:rPr>
              <a:t>невчинення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дій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під</a:t>
            </a:r>
            <a:r>
              <a:rPr lang="ru-RU" sz="2400" dirty="0" smtClean="0">
                <a:solidFill>
                  <a:srgbClr val="000000"/>
                </a:solidFill>
              </a:rPr>
              <a:t> час </a:t>
            </a:r>
            <a:r>
              <a:rPr lang="ru-RU" sz="2400" dirty="0" err="1" smtClean="0">
                <a:solidFill>
                  <a:srgbClr val="000000"/>
                </a:solidFill>
              </a:rPr>
              <a:t>виконання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зазначених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повноважень</a:t>
            </a:r>
            <a:r>
              <a:rPr lang="ru-RU" sz="2400" dirty="0" smtClean="0">
                <a:solidFill>
                  <a:srgbClr val="000000"/>
                </a:solidFill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uk-UA" sz="20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uk-UA" sz="2400" b="1" dirty="0" smtClean="0">
                <a:solidFill>
                  <a:srgbClr val="C00000"/>
                </a:solidFill>
              </a:rPr>
              <a:t>Важливо !</a:t>
            </a:r>
          </a:p>
          <a:p>
            <a:pPr marL="354013" indent="-354013" algn="just">
              <a:buNone/>
            </a:pPr>
            <a:r>
              <a:rPr lang="uk-UA" sz="2400" b="1" dirty="0" smtClean="0">
                <a:solidFill>
                  <a:srgbClr val="080808"/>
                </a:solidFill>
              </a:rPr>
              <a:t>    Конфлікт інтересів не є корупцією, але, як правило, виступає її    передумовою 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2078" y="0"/>
            <a:ext cx="109192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10600" cy="577552"/>
          </a:xfrm>
        </p:spPr>
        <p:txBody>
          <a:bodyPr/>
          <a:lstStyle/>
          <a:p>
            <a:r>
              <a:rPr lang="uk-UA" sz="3200" b="1" dirty="0" smtClean="0"/>
              <a:t>Розмежування корупційних злочинів та адміністративних правопорушень, пов’язаних з корупцією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38703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 dirty="0" smtClean="0">
                <a:solidFill>
                  <a:srgbClr val="080808"/>
                </a:solidFill>
              </a:rPr>
              <a:t>Використання службових повноважень </a:t>
            </a:r>
            <a:r>
              <a:rPr lang="uk-UA" sz="2000" b="1" dirty="0" smtClean="0"/>
              <a:t>або становища та пов’язаних з ними можливостей</a:t>
            </a:r>
            <a:r>
              <a:rPr lang="uk-UA" sz="2000" dirty="0" smtClean="0"/>
              <a:t> з метою одержання неправомірної вигоди, у т.ч. використання державного чи колективного майна в приватних інтересах, за наявності істотної шкоди кваліфікується </a:t>
            </a:r>
            <a:r>
              <a:rPr lang="uk-UA" sz="2400" dirty="0" smtClean="0"/>
              <a:t>не за ч. 2 ст. 172-7 </a:t>
            </a:r>
            <a:r>
              <a:rPr lang="uk-UA" sz="2400" dirty="0" err="1" smtClean="0"/>
              <a:t>КУпАП</a:t>
            </a:r>
            <a:r>
              <a:rPr lang="uk-UA" sz="2400" dirty="0" smtClean="0"/>
              <a:t>, а за статтями 191, 364, 364-1 КК.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 dirty="0" smtClean="0">
                <a:solidFill>
                  <a:srgbClr val="080808"/>
                </a:solidFill>
              </a:rPr>
              <a:t>Незаконне використання </a:t>
            </a:r>
            <a:r>
              <a:rPr lang="uk-UA" sz="2000" b="1" dirty="0" smtClean="0"/>
              <a:t>(у т.ч. шляхом розголошення) інформації</a:t>
            </a:r>
            <a:r>
              <a:rPr lang="uk-UA" sz="2000" dirty="0" smtClean="0"/>
              <a:t>, що стала відома в зв’язку з виконанням посадових повноважень, відповідальність – може настати </a:t>
            </a:r>
            <a:r>
              <a:rPr lang="uk-UA" sz="2400" dirty="0" smtClean="0"/>
              <a:t>не за ст. 172-8 </a:t>
            </a:r>
            <a:r>
              <a:rPr lang="uk-UA" sz="2400" dirty="0" err="1" smtClean="0"/>
              <a:t>КУпАП</a:t>
            </a:r>
            <a:r>
              <a:rPr lang="uk-UA" sz="2400" dirty="0" smtClean="0"/>
              <a:t>, а за статтями 132, 145, 163, 168, 182 і 359 </a:t>
            </a:r>
            <a:r>
              <a:rPr lang="uk-UA" sz="2000" dirty="0" smtClean="0"/>
              <a:t>(конфіденційна інформація про особу), 159 (таємниця голосування), 231 (комерційна та банківська таємниця), 232-1 (</a:t>
            </a:r>
            <a:r>
              <a:rPr lang="uk-UA" sz="2000" dirty="0" err="1" smtClean="0"/>
              <a:t>інсайдерська</a:t>
            </a:r>
            <a:r>
              <a:rPr lang="uk-UA" sz="2000" dirty="0" smtClean="0"/>
              <a:t> інформація), 328, 381 і 422 (державна таємниця), 330 (службова інформація), 387 (дані досудового слідства) та іншими КК.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 dirty="0" smtClean="0">
                <a:solidFill>
                  <a:srgbClr val="080808"/>
                </a:solidFill>
              </a:rPr>
              <a:t>Умисне неприпинення корупційного злочину</a:t>
            </a:r>
            <a:r>
              <a:rPr lang="uk-UA" sz="2000" dirty="0" smtClean="0"/>
              <a:t>, що вчиняється підлеглим, якщо це заподіяло матеріальні збитки на суму 250 і більше </a:t>
            </a:r>
            <a:r>
              <a:rPr lang="uk-UA" sz="2000" dirty="0" err="1" smtClean="0"/>
              <a:t>нмдг</a:t>
            </a:r>
            <a:r>
              <a:rPr lang="uk-UA" sz="2000" dirty="0" smtClean="0"/>
              <a:t>, є злочином, передбаченим </a:t>
            </a:r>
            <a:r>
              <a:rPr lang="uk-UA" sz="2400" dirty="0" smtClean="0"/>
              <a:t>ст. 426 КК</a:t>
            </a:r>
            <a:r>
              <a:rPr lang="uk-UA" sz="2000" dirty="0" smtClean="0"/>
              <a:t>.</a:t>
            </a:r>
            <a:r>
              <a:rPr lang="ru-RU" sz="2000" dirty="0" smtClean="0"/>
              <a:t> </a:t>
            </a:r>
            <a:endParaRPr lang="uk-UA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10600" cy="433536"/>
          </a:xfrm>
        </p:spPr>
        <p:txBody>
          <a:bodyPr/>
          <a:lstStyle/>
          <a:p>
            <a:r>
              <a:rPr lang="uk-UA" sz="4000" b="1" dirty="0" smtClean="0"/>
              <a:t>Типові</a:t>
            </a:r>
            <a:r>
              <a:rPr lang="uk-UA" sz="4000" dirty="0" smtClean="0"/>
              <a:t> </a:t>
            </a:r>
            <a:r>
              <a:rPr lang="uk-UA" sz="4000" b="1" dirty="0" smtClean="0"/>
              <a:t>способи службового зловживання </a:t>
            </a:r>
            <a:r>
              <a:rPr lang="uk-UA" sz="2400" b="1" dirty="0" smtClean="0"/>
              <a:t>(</a:t>
            </a:r>
            <a:r>
              <a:rPr lang="uk-UA" sz="2400" dirty="0" smtClean="0"/>
              <a:t>ст.ст. 364, 364-1, 365-2, 326 КК)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38703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400" dirty="0" smtClean="0">
                <a:solidFill>
                  <a:srgbClr val="080808"/>
                </a:solidFill>
              </a:rPr>
              <a:t>протекціонізм</a:t>
            </a:r>
            <a:r>
              <a:rPr lang="uk-UA" sz="2400" dirty="0" smtClean="0"/>
              <a:t> – підтримка, заступництво, надання переваг певним особам на шкоду іншим, які об’єктивно мають переваги: під час проведення тендерів, одержання кредитів, субсидій, дотацій, надання пільг та звільнення від платежів (їх зменшення), надання майна в оренду тощо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400" dirty="0" smtClean="0"/>
              <a:t>- </a:t>
            </a:r>
            <a:r>
              <a:rPr lang="uk-UA" sz="2400" dirty="0" smtClean="0">
                <a:solidFill>
                  <a:srgbClr val="080808"/>
                </a:solidFill>
              </a:rPr>
              <a:t>сприяння кар’єрі інших осіб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400" dirty="0" smtClean="0"/>
              <a:t>- </a:t>
            </a:r>
            <a:r>
              <a:rPr lang="uk-UA" sz="2400" dirty="0" smtClean="0">
                <a:solidFill>
                  <a:srgbClr val="080808"/>
                </a:solidFill>
              </a:rPr>
              <a:t>втручання в діяльність </a:t>
            </a:r>
            <a:r>
              <a:rPr lang="uk-UA" sz="2400" dirty="0" smtClean="0"/>
              <a:t>службових осіб, інших працівників (незаконні вказівки, розпорядження, накази, у т.ч. про припинення перевірок, звільнення від відповідальності за правопорушення тощо)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400" dirty="0" smtClean="0"/>
              <a:t>- </a:t>
            </a:r>
            <a:r>
              <a:rPr lang="uk-UA" sz="2400" dirty="0" smtClean="0">
                <a:solidFill>
                  <a:srgbClr val="080808"/>
                </a:solidFill>
              </a:rPr>
              <a:t>підготовка та видання НПА</a:t>
            </a:r>
            <a:r>
              <a:rPr lang="uk-UA" sz="2400" dirty="0" smtClean="0"/>
              <a:t>, які передбачають сприяння окремим юридичним чи фізичним особам у їх діяльності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400" dirty="0" smtClean="0"/>
              <a:t>- </a:t>
            </a:r>
            <a:r>
              <a:rPr lang="uk-UA" sz="2400" dirty="0" smtClean="0">
                <a:solidFill>
                  <a:srgbClr val="080808"/>
                </a:solidFill>
              </a:rPr>
              <a:t>використання</a:t>
            </a:r>
            <a:r>
              <a:rPr lang="uk-UA" sz="2400" dirty="0" smtClean="0"/>
              <a:t> державних коштів не за призначенням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400" dirty="0" smtClean="0"/>
              <a:t>- </a:t>
            </a:r>
            <a:r>
              <a:rPr lang="uk-UA" sz="2400" dirty="0" smtClean="0">
                <a:solidFill>
                  <a:srgbClr val="080808"/>
                </a:solidFill>
              </a:rPr>
              <a:t>потурання правопорушенням </a:t>
            </a:r>
            <a:r>
              <a:rPr lang="uk-UA" sz="2400" dirty="0" smtClean="0"/>
              <a:t>підлеглих чи підконтрольних осіб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Корупційні злочини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38703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b="1" i="1" dirty="0" smtClean="0"/>
              <a:t>Вичерпний </a:t>
            </a:r>
            <a:r>
              <a:rPr lang="uk-UA" sz="2400" dirty="0" smtClean="0"/>
              <a:t>(хоча й неповний)</a:t>
            </a:r>
            <a:r>
              <a:rPr lang="uk-UA" sz="2400" b="1" i="1" dirty="0" smtClean="0"/>
              <a:t> перелік корупційних правопорушень (злочинів)</a:t>
            </a:r>
            <a:r>
              <a:rPr lang="uk-UA" sz="2400" dirty="0" smtClean="0"/>
              <a:t> визначено у примітці до ст. 45 КК.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 smtClean="0"/>
              <a:t>Це злочини, передбачені статтями: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400" dirty="0" smtClean="0"/>
              <a:t>- 364, 364-1, 365-2 – йдеться про зловживання службовим становищем або повноваженнями (перша форма корупції)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400" dirty="0" smtClean="0"/>
              <a:t>- 191, 262, 308, 312, 313, 320, 357, 410 - йдеться про викрадення чужого майна шляхом зловживання службовим становищем (перша форма корупції)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400" dirty="0" smtClean="0"/>
              <a:t>- 354, 368, 368-3, 368-4, 369, 369-2, 369-3 – йдеться про другу і третю форми корупції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 smtClean="0"/>
              <a:t>- 210, 368-2 КК – йдеться про </a:t>
            </a:r>
            <a:r>
              <a:rPr lang="uk-UA" sz="2400" dirty="0" err="1" smtClean="0"/>
              <a:t>квазі-корупційні</a:t>
            </a:r>
            <a:r>
              <a:rPr lang="uk-UA" sz="2400" dirty="0" smtClean="0"/>
              <a:t> злочини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10600" cy="571946"/>
          </a:xfrm>
        </p:spPr>
        <p:txBody>
          <a:bodyPr/>
          <a:lstStyle/>
          <a:p>
            <a:pPr algn="ctr"/>
            <a:r>
              <a:rPr lang="uk-UA" b="1" dirty="0" smtClean="0"/>
              <a:t>Наслідки </a:t>
            </a:r>
            <a:r>
              <a:rPr lang="uk-UA" b="1" dirty="0" err="1" smtClean="0"/>
              <a:t>КІ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28800"/>
            <a:ext cx="7315200" cy="3870325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Рішення, прийняті в умовах конфлікту інтересів </a:t>
            </a:r>
            <a:r>
              <a:rPr lang="uk-UA" dirty="0" smtClean="0">
                <a:solidFill>
                  <a:srgbClr val="080808"/>
                </a:solidFill>
              </a:rPr>
              <a:t>підлягають скасуванню</a:t>
            </a:r>
            <a:r>
              <a:rPr lang="uk-UA" dirty="0" smtClean="0"/>
              <a:t> в адміністративному порядку або </a:t>
            </a:r>
            <a:r>
              <a:rPr lang="uk-UA" dirty="0" smtClean="0">
                <a:solidFill>
                  <a:srgbClr val="080808"/>
                </a:solidFill>
              </a:rPr>
              <a:t>можуть бути визнані незаконними</a:t>
            </a:r>
            <a:r>
              <a:rPr lang="uk-UA" dirty="0" smtClean="0"/>
              <a:t> в судовому порядку. Правочин, укладений в умовах конфлікту інтересів </a:t>
            </a:r>
            <a:r>
              <a:rPr lang="uk-UA" dirty="0" smtClean="0">
                <a:solidFill>
                  <a:srgbClr val="080808"/>
                </a:solidFill>
              </a:rPr>
              <a:t>може бути визнаний  недійсним.</a:t>
            </a:r>
          </a:p>
          <a:p>
            <a:endParaRPr lang="ru-RU" dirty="0"/>
          </a:p>
        </p:txBody>
      </p:sp>
      <p:pic>
        <p:nvPicPr>
          <p:cNvPr id="4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187624" cy="1957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10600" cy="1152128"/>
          </a:xfrm>
        </p:spPr>
        <p:txBody>
          <a:bodyPr/>
          <a:lstStyle/>
          <a:p>
            <a:pPr algn="ctr"/>
            <a:r>
              <a:rPr lang="uk-UA" dirty="0" smtClean="0"/>
              <a:t>Дякую за увагу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852936"/>
            <a:ext cx="7315200" cy="2922389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Заболотна  Наталія</a:t>
            </a:r>
          </a:p>
          <a:p>
            <a:pPr>
              <a:buNone/>
            </a:pPr>
            <a:r>
              <a:rPr lang="uk-UA" dirty="0" smtClean="0"/>
              <a:t>(098)042-95-95</a:t>
            </a:r>
          </a:p>
          <a:p>
            <a:pPr>
              <a:buNone/>
            </a:pPr>
            <a:r>
              <a:rPr lang="en-US" dirty="0" err="1" smtClean="0"/>
              <a:t>zabol</a:t>
            </a:r>
            <a:r>
              <a:rPr lang="uk-UA" dirty="0" smtClean="0"/>
              <a:t>66</a:t>
            </a:r>
            <a:r>
              <a:rPr lang="en-US" dirty="0" smtClean="0"/>
              <a:t>zabol@gmail.com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610600" cy="1146522"/>
          </a:xfrm>
        </p:spPr>
        <p:txBody>
          <a:bodyPr/>
          <a:lstStyle/>
          <a:p>
            <a:r>
              <a:rPr lang="uk-UA" sz="3200" b="1" dirty="0" smtClean="0"/>
              <a:t>Обмеження щодо використання службових повноважень чи свого становища (ст.22)</a:t>
            </a:r>
            <a:endParaRPr lang="ru-RU" sz="3200" b="1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1844824"/>
            <a:ext cx="8496944" cy="41764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ru-RU" sz="2800" kern="0" dirty="0" smtClean="0"/>
              <a:t>   Особам, </a:t>
            </a:r>
            <a:r>
              <a:rPr lang="ru-RU" sz="2800" kern="0" dirty="0" err="1" smtClean="0"/>
              <a:t>зазначеним</a:t>
            </a:r>
            <a:r>
              <a:rPr lang="ru-RU" sz="2800" kern="0" dirty="0" smtClean="0"/>
              <a:t> у </a:t>
            </a:r>
            <a:r>
              <a:rPr lang="ru-RU" sz="2800" u="sng" kern="0" dirty="0" err="1" smtClean="0">
                <a:hlinkClick r:id="rId2"/>
              </a:rPr>
              <a:t>частині</a:t>
            </a:r>
            <a:r>
              <a:rPr lang="ru-RU" sz="2800" u="sng" kern="0" dirty="0" smtClean="0">
                <a:hlinkClick r:id="rId2"/>
              </a:rPr>
              <a:t> </a:t>
            </a:r>
            <a:r>
              <a:rPr lang="ru-RU" sz="2800" u="sng" kern="0" dirty="0" err="1" smtClean="0">
                <a:hlinkClick r:id="rId2"/>
              </a:rPr>
              <a:t>першій</a:t>
            </a:r>
            <a:r>
              <a:rPr lang="ru-RU" sz="2800" kern="0" dirty="0" smtClean="0"/>
              <a:t> </a:t>
            </a:r>
            <a:r>
              <a:rPr lang="ru-RU" sz="2800" kern="0" dirty="0" err="1" smtClean="0"/>
              <a:t>статті</a:t>
            </a:r>
            <a:r>
              <a:rPr lang="ru-RU" sz="2800" kern="0" dirty="0" smtClean="0"/>
              <a:t> 3  Закону, </a:t>
            </a:r>
            <a:r>
              <a:rPr lang="ru-RU" sz="2800" kern="0" dirty="0" err="1" smtClean="0"/>
              <a:t>забороняється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використовувати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свої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службові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повноваження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або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своє</a:t>
            </a:r>
            <a:r>
              <a:rPr lang="ru-RU" sz="2800" kern="0" dirty="0" smtClean="0"/>
              <a:t> становище та </a:t>
            </a:r>
            <a:r>
              <a:rPr lang="ru-RU" sz="2800" kern="0" dirty="0" err="1" smtClean="0"/>
              <a:t>пов’язані</a:t>
            </a:r>
            <a:r>
              <a:rPr lang="ru-RU" sz="2800" kern="0" dirty="0" smtClean="0"/>
              <a:t> з </a:t>
            </a:r>
            <a:r>
              <a:rPr lang="ru-RU" sz="2800" kern="0" dirty="0" err="1" smtClean="0"/>
              <a:t>цим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можливості</a:t>
            </a:r>
            <a:r>
              <a:rPr lang="ru-RU" sz="2800" kern="0" dirty="0" smtClean="0"/>
              <a:t> з метою </a:t>
            </a:r>
            <a:r>
              <a:rPr lang="ru-RU" sz="2800" kern="0" dirty="0" err="1" smtClean="0"/>
              <a:t>одержання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неправомірної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вигоди</a:t>
            </a:r>
            <a:r>
              <a:rPr lang="ru-RU" sz="2800" kern="0" dirty="0" smtClean="0"/>
              <a:t> для себе </a:t>
            </a:r>
            <a:r>
              <a:rPr lang="ru-RU" sz="2800" kern="0" dirty="0" err="1" smtClean="0"/>
              <a:t>чи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інших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осіб</a:t>
            </a:r>
            <a:r>
              <a:rPr lang="ru-RU" sz="2800" kern="0" dirty="0" smtClean="0"/>
              <a:t>, у тому </a:t>
            </a:r>
            <a:r>
              <a:rPr lang="ru-RU" sz="2800" kern="0" dirty="0" err="1" smtClean="0"/>
              <a:t>числі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використовувати</a:t>
            </a:r>
            <a:r>
              <a:rPr lang="ru-RU" sz="2800" kern="0" dirty="0" smtClean="0"/>
              <a:t> будь-яке </a:t>
            </a:r>
            <a:r>
              <a:rPr lang="ru-RU" sz="2800" kern="0" dirty="0" err="1" smtClean="0"/>
              <a:t>державне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чи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комунальне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майно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або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кошти</a:t>
            </a:r>
            <a:r>
              <a:rPr lang="ru-RU" sz="2800" kern="0" dirty="0" smtClean="0"/>
              <a:t> в </a:t>
            </a:r>
            <a:r>
              <a:rPr lang="ru-RU" sz="2800" kern="0" dirty="0" err="1" smtClean="0"/>
              <a:t>приватних</a:t>
            </a:r>
            <a:r>
              <a:rPr lang="ru-RU" sz="2800" kern="0" dirty="0" smtClean="0"/>
              <a:t> </a:t>
            </a:r>
            <a:r>
              <a:rPr lang="ru-RU" sz="2800" kern="0" dirty="0" err="1" smtClean="0"/>
              <a:t>інтересах</a:t>
            </a:r>
            <a:r>
              <a:rPr lang="ru-RU" sz="2800" kern="0" dirty="0" smtClean="0"/>
              <a:t>.</a:t>
            </a: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293534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476672"/>
            <a:ext cx="4896544" cy="715963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tx2"/>
                </a:solidFill>
              </a:rPr>
              <a:t>Навіщо його викривати і </a:t>
            </a:r>
            <a:br>
              <a:rPr lang="uk-UA" sz="2800" b="1" dirty="0" smtClean="0">
                <a:solidFill>
                  <a:schemeClr val="tx2"/>
                </a:solidFill>
              </a:rPr>
            </a:br>
            <a:r>
              <a:rPr lang="uk-UA" sz="2800" b="1" dirty="0" smtClean="0">
                <a:solidFill>
                  <a:schemeClr val="tx2"/>
                </a:solidFill>
              </a:rPr>
              <a:t>врегульовувати?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700808"/>
            <a:ext cx="7308304" cy="46805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Розробка і лобіювання норми про декларування</a:t>
            </a:r>
          </a:p>
        </p:txBody>
      </p:sp>
      <p:pic>
        <p:nvPicPr>
          <p:cNvPr id="4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2078" y="0"/>
            <a:ext cx="1091922" cy="1800200"/>
          </a:xfrm>
          <a:prstGeom prst="rect">
            <a:avLst/>
          </a:prstGeom>
          <a:noFill/>
        </p:spPr>
      </p:pic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555776" y="1438331"/>
          <a:ext cx="6303360" cy="472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Презентация" r:id="rId7" imgW="4491100" imgH="3366339" progId="PowerPoint.Show.12">
                  <p:embed/>
                </p:oleObj>
              </mc:Choice>
              <mc:Fallback>
                <p:oleObj name="Презентация" r:id="rId7" imgW="4491100" imgH="3366339" progId="PowerPoint.Show.12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438331"/>
                        <a:ext cx="6303360" cy="4726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10600" cy="216024"/>
          </a:xfrm>
        </p:spPr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256443"/>
              </p:ext>
            </p:extLst>
          </p:nvPr>
        </p:nvGraphicFramePr>
        <p:xfrm>
          <a:off x="1547664" y="620688"/>
          <a:ext cx="7359667" cy="5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Презентация" r:id="rId4" imgW="4570378" imgH="3427533" progId="PowerPoint.Show.12">
                  <p:embed/>
                </p:oleObj>
              </mc:Choice>
              <mc:Fallback>
                <p:oleObj name="Презентация" r:id="rId4" imgW="4570378" imgH="3427533" progId="PowerPoint.Show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620688"/>
                        <a:ext cx="7359667" cy="5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0"/>
            <a:ext cx="1187624" cy="1957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7995719" cy="54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EAEAEA"/>
      </a:dk1>
      <a:lt1>
        <a:srgbClr val="FFFFFF"/>
      </a:lt1>
      <a:dk2>
        <a:srgbClr val="4D4D4D"/>
      </a:dk2>
      <a:lt2>
        <a:srgbClr val="363636"/>
      </a:lt2>
      <a:accent1>
        <a:srgbClr val="696969"/>
      </a:accent1>
      <a:accent2>
        <a:srgbClr val="828282"/>
      </a:accent2>
      <a:accent3>
        <a:srgbClr val="FFFFFF"/>
      </a:accent3>
      <a:accent4>
        <a:srgbClr val="C8C8C8"/>
      </a:accent4>
      <a:accent5>
        <a:srgbClr val="B9B9B9"/>
      </a:accent5>
      <a:accent6>
        <a:srgbClr val="757575"/>
      </a:accent6>
      <a:hlink>
        <a:srgbClr val="A7562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80808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AEAEAE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CD6D25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A7562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10434</TotalTime>
  <Words>2035</Words>
  <Application>Microsoft Office PowerPoint</Application>
  <PresentationFormat>Экран (4:3)</PresentationFormat>
  <Paragraphs>210</Paragraphs>
  <Slides>54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1" baseType="lpstr">
      <vt:lpstr>돋움</vt:lpstr>
      <vt:lpstr>Arial</vt:lpstr>
      <vt:lpstr>Microsoft Sans Serif</vt:lpstr>
      <vt:lpstr>Times New Roman</vt:lpstr>
      <vt:lpstr>Wingdings</vt:lpstr>
      <vt:lpstr>powerpoint-template</vt:lpstr>
      <vt:lpstr>Презентация</vt:lpstr>
      <vt:lpstr>Що таке корупція?</vt:lpstr>
      <vt:lpstr>Поняття «неправомірна вигода»</vt:lpstr>
      <vt:lpstr>Службові повноваження і пов’язані із ними можливостей</vt:lpstr>
      <vt:lpstr>1. Конфлікт  інтересів. Що це?</vt:lpstr>
      <vt:lpstr>Важливо</vt:lpstr>
      <vt:lpstr>Обмеження щодо використання службових повноважень чи свого становища (ст.22)</vt:lpstr>
      <vt:lpstr>Навіщо його викривати і  врегульовувати?</vt:lpstr>
      <vt:lpstr>.</vt:lpstr>
      <vt:lpstr>Презентация PowerPoint</vt:lpstr>
      <vt:lpstr>Самостійне  запобігання та врегулювання</vt:lpstr>
      <vt:lpstr>Презентация PowerPoint</vt:lpstr>
      <vt:lpstr>Приклади КІ у держслужбовців</vt:lpstr>
      <vt:lpstr>Приклад КІ у депутатів</vt:lpstr>
      <vt:lpstr>Приклади КІ у депутатів</vt:lpstr>
      <vt:lpstr>Врегулювання КІ - усунення</vt:lpstr>
      <vt:lpstr>Врегулювання КІ – обмеження доступу до інформації</vt:lpstr>
      <vt:lpstr>Врегулювання КІ – перегляд об’єму службових повноважень</vt:lpstr>
      <vt:lpstr>Врегулювання КІ-  зовнішній контроль (ст.33 ч.1)</vt:lpstr>
      <vt:lpstr>Форми зовнішнього контролю</vt:lpstr>
      <vt:lpstr>Рішення керівника щодо зовнішнього контролю містить:</vt:lpstr>
      <vt:lpstr>Врегулювання КІ – переведення на іншу посаду</vt:lpstr>
      <vt:lpstr>Врегулювання КІ – звільнення</vt:lpstr>
      <vt:lpstr>Особливості врегулювання КІ</vt:lpstr>
      <vt:lpstr>Особливості  врегулювання КІ </vt:lpstr>
      <vt:lpstr>Алгоритм дій актуальний лише при вчасному повідомленні про конфлікт інтересів.</vt:lpstr>
      <vt:lpstr>При порушенні строку, керівник вирішує питання притягнення до відповідальності  особи </vt:lpstr>
      <vt:lpstr>Обмеження щодо одержання подарунків</vt:lpstr>
      <vt:lpstr>Обмеження щодо одержання подарунків</vt:lpstr>
      <vt:lpstr>Подарунки  (ч.1 ст.172-5 КУпАП)</vt:lpstr>
      <vt:lpstr>Пропонують неправомірний подарунок на робочому місці</vt:lpstr>
      <vt:lpstr>Подарунок</vt:lpstr>
      <vt:lpstr>КІ і подарунки</vt:lpstr>
      <vt:lpstr>Обмеження щодо сумісництва та суміщення (ст.25)</vt:lpstr>
      <vt:lpstr>Обмеження спільної роботи близьких осіб</vt:lpstr>
      <vt:lpstr>Обмеження після припинення діяльності, пов’язаної з виконанням функцій держави, місцевого самоврядування (ст.26)</vt:lpstr>
      <vt:lpstr>Участь громадськості в заходах щодо запобігання корупції (ст.21)</vt:lpstr>
      <vt:lpstr>Інструменти громадськості для пошуку доказової бази наявності КІ:</vt:lpstr>
      <vt:lpstr>Для громадських експертів</vt:lpstr>
      <vt:lpstr>Куди оскаржувати?</vt:lpstr>
      <vt:lpstr>Функції  НАЗК</vt:lpstr>
      <vt:lpstr>Мета введення механізму КІ-  належне врегулювання, а не просто повідомлення</vt:lpstr>
      <vt:lpstr>Керівник несе відповідальність за неправомірні дії з врегулювання конфлікту інтересів (ст.172-9 КУпАП)</vt:lpstr>
      <vt:lpstr>Наслідки КІ </vt:lpstr>
      <vt:lpstr>Відповідальність</vt:lpstr>
      <vt:lpstr>Адміністративні правопорушення, пов’язані з корупцією (КУпАП):</vt:lpstr>
      <vt:lpstr>Відповідальність</vt:lpstr>
      <vt:lpstr>Кримінальна відповідальність</vt:lpstr>
      <vt:lpstr>Відмінність між корупційним правопорушенням і правопорушенням, пов’язаним з корупцією:</vt:lpstr>
      <vt:lpstr>Ознаки корупції:</vt:lpstr>
      <vt:lpstr>Розмежування корупційних злочинів та адміністративних правопорушень, пов’язаних з корупцією</vt:lpstr>
      <vt:lpstr>Типові способи службового зловживання (ст.ст. 364, 364-1, 365-2, 326 КК)</vt:lpstr>
      <vt:lpstr>Корупційні злочини</vt:lpstr>
      <vt:lpstr>Наслідки КІ </vt:lpstr>
      <vt:lpstr>Дякую за увагу 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Admin</dc:creator>
  <cp:lastModifiedBy>User</cp:lastModifiedBy>
  <cp:revision>243</cp:revision>
  <dcterms:created xsi:type="dcterms:W3CDTF">2011-12-13T19:02:54Z</dcterms:created>
  <dcterms:modified xsi:type="dcterms:W3CDTF">2019-11-18T12:32:32Z</dcterms:modified>
</cp:coreProperties>
</file>